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80"/>
  </p:notesMasterIdLst>
  <p:sldIdLst>
    <p:sldId id="5032" r:id="rId5"/>
    <p:sldId id="5067" r:id="rId6"/>
    <p:sldId id="5068" r:id="rId7"/>
    <p:sldId id="5069" r:id="rId8"/>
    <p:sldId id="5033" r:id="rId9"/>
    <p:sldId id="5039" r:id="rId10"/>
    <p:sldId id="5041" r:id="rId11"/>
    <p:sldId id="5070" r:id="rId12"/>
    <p:sldId id="5071" r:id="rId13"/>
    <p:sldId id="5045" r:id="rId14"/>
    <p:sldId id="5072" r:id="rId15"/>
    <p:sldId id="5073" r:id="rId16"/>
    <p:sldId id="838840347" r:id="rId17"/>
    <p:sldId id="838840350" r:id="rId18"/>
    <p:sldId id="838840351" r:id="rId19"/>
    <p:sldId id="838840378" r:id="rId20"/>
    <p:sldId id="838840379" r:id="rId21"/>
    <p:sldId id="838840380" r:id="rId22"/>
    <p:sldId id="838840370" r:id="rId23"/>
    <p:sldId id="838840371" r:id="rId24"/>
    <p:sldId id="838840355" r:id="rId25"/>
    <p:sldId id="838840356" r:id="rId26"/>
    <p:sldId id="838840372" r:id="rId27"/>
    <p:sldId id="838840358" r:id="rId28"/>
    <p:sldId id="838840359" r:id="rId29"/>
    <p:sldId id="838840373" r:id="rId30"/>
    <p:sldId id="838840360" r:id="rId31"/>
    <p:sldId id="838840374" r:id="rId32"/>
    <p:sldId id="838840361" r:id="rId33"/>
    <p:sldId id="838840375" r:id="rId34"/>
    <p:sldId id="838840363" r:id="rId35"/>
    <p:sldId id="838840376" r:id="rId36"/>
    <p:sldId id="838840377" r:id="rId37"/>
    <p:sldId id="838840364" r:id="rId38"/>
    <p:sldId id="838840365" r:id="rId39"/>
    <p:sldId id="838840366" r:id="rId40"/>
    <p:sldId id="838840367" r:id="rId41"/>
    <p:sldId id="838840368" r:id="rId42"/>
    <p:sldId id="838840392" r:id="rId43"/>
    <p:sldId id="838840382" r:id="rId44"/>
    <p:sldId id="838840393" r:id="rId45"/>
    <p:sldId id="838840383" r:id="rId46"/>
    <p:sldId id="838840394" r:id="rId47"/>
    <p:sldId id="838840385" r:id="rId48"/>
    <p:sldId id="838840395" r:id="rId49"/>
    <p:sldId id="838840398" r:id="rId50"/>
    <p:sldId id="838840396" r:id="rId51"/>
    <p:sldId id="838840397" r:id="rId52"/>
    <p:sldId id="838840400" r:id="rId53"/>
    <p:sldId id="838840391" r:id="rId54"/>
    <p:sldId id="5042" r:id="rId55"/>
    <p:sldId id="5031" r:id="rId56"/>
    <p:sldId id="336" r:id="rId57"/>
    <p:sldId id="5037" r:id="rId58"/>
    <p:sldId id="5043" r:id="rId59"/>
    <p:sldId id="5044" r:id="rId60"/>
    <p:sldId id="5034" r:id="rId61"/>
    <p:sldId id="5046" r:id="rId62"/>
    <p:sldId id="5027" r:id="rId63"/>
    <p:sldId id="5047" r:id="rId64"/>
    <p:sldId id="5048" r:id="rId65"/>
    <p:sldId id="838840402" r:id="rId66"/>
    <p:sldId id="5053" r:id="rId67"/>
    <p:sldId id="5054" r:id="rId68"/>
    <p:sldId id="838840403" r:id="rId69"/>
    <p:sldId id="838840404" r:id="rId70"/>
    <p:sldId id="838840405" r:id="rId71"/>
    <p:sldId id="5058" r:id="rId72"/>
    <p:sldId id="5059" r:id="rId73"/>
    <p:sldId id="5060" r:id="rId74"/>
    <p:sldId id="838840406" r:id="rId75"/>
    <p:sldId id="838840407" r:id="rId76"/>
    <p:sldId id="838840408" r:id="rId77"/>
    <p:sldId id="838840409" r:id="rId78"/>
    <p:sldId id="838840399"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nwen Magrath" initials="BM" lastIdx="3" clrIdx="0">
    <p:extLst>
      <p:ext uri="{19B8F6BF-5375-455C-9EA6-DF929625EA0E}">
        <p15:presenceInfo xmlns:p15="http://schemas.microsoft.com/office/powerpoint/2012/main" userId="S::bronwen.magrath@akdn.org::80bb6351-96ad-4a2c-8137-b3e2caac9a46" providerId="AD"/>
      </p:ext>
    </p:extLst>
  </p:cmAuthor>
  <p:cmAuthor id="2" name="Sarah James" initials="SJ" lastIdx="4" clrIdx="1">
    <p:extLst>
      <p:ext uri="{19B8F6BF-5375-455C-9EA6-DF929625EA0E}">
        <p15:presenceInfo xmlns:p15="http://schemas.microsoft.com/office/powerpoint/2012/main" userId="S::sarah.james@akdn.org::3d88bf67-95dd-4b63-a9f9-3a91f66cc2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910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56E4F-4578-2D4C-A69C-854BF679B524}" v="167" dt="2021-09-16T14:29:35.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8"/>
    <p:restoredTop sz="94689"/>
  </p:normalViewPr>
  <p:slideViewPr>
    <p:cSldViewPr snapToGrid="0">
      <p:cViewPr varScale="1">
        <p:scale>
          <a:sx n="104" d="100"/>
          <a:sy n="104" d="100"/>
        </p:scale>
        <p:origin x="51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005FB-24E1-9E47-8933-081C31F259FF}" type="datetimeFigureOut">
              <a:rPr lang="en-GB" smtClean="0"/>
              <a:t>02/08/2023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10169-D109-E348-963A-E2AA20A0BADC}" type="slidenum">
              <a:rPr lang="en-GB" smtClean="0"/>
              <a:t>‹nº›</a:t>
            </a:fld>
            <a:endParaRPr lang="en-GB"/>
          </a:p>
        </p:txBody>
      </p:sp>
    </p:spTree>
    <p:extLst>
      <p:ext uri="{BB962C8B-B14F-4D97-AF65-F5344CB8AC3E}">
        <p14:creationId xmlns:p14="http://schemas.microsoft.com/office/powerpoint/2010/main" val="70987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5" name="Shape 28">
            <a:extLst>
              <a:ext uri="{FF2B5EF4-FFF2-40B4-BE49-F238E27FC236}">
                <a16:creationId xmlns:a16="http://schemas.microsoft.com/office/drawing/2014/main" id="{70D4FF75-A31A-1D4A-B9BE-BF9DCD68F63A}"/>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146" name="Shape 29">
            <a:extLst>
              <a:ext uri="{FF2B5EF4-FFF2-40B4-BE49-F238E27FC236}">
                <a16:creationId xmlns:a16="http://schemas.microsoft.com/office/drawing/2014/main" id="{27C9D14A-AEB0-CA43-AAA0-553BFEC3DA41}"/>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A10169-D109-E348-963A-E2AA20A0BADC}" type="slidenum">
              <a:rPr lang="en-GB" smtClean="0"/>
              <a:t>34</a:t>
            </a:fld>
            <a:endParaRPr lang="en-GB"/>
          </a:p>
        </p:txBody>
      </p:sp>
    </p:spTree>
    <p:extLst>
      <p:ext uri="{BB962C8B-B14F-4D97-AF65-F5344CB8AC3E}">
        <p14:creationId xmlns:p14="http://schemas.microsoft.com/office/powerpoint/2010/main" val="2640334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36">
            <a:extLst>
              <a:ext uri="{FF2B5EF4-FFF2-40B4-BE49-F238E27FC236}">
                <a16:creationId xmlns:a16="http://schemas.microsoft.com/office/drawing/2014/main" id="{8508141E-9E26-2A48-94F9-96B93EE4F13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130000"/>
              </a:lnSpc>
            </a:pPr>
            <a:r>
              <a:rPr lang="en-GB" b="1"/>
              <a:t>And finally…</a:t>
            </a:r>
          </a:p>
          <a:p>
            <a:pPr>
              <a:lnSpc>
                <a:spcPct val="130000"/>
              </a:lnSpc>
            </a:pPr>
            <a:endParaRPr lang="en-GB" b="1"/>
          </a:p>
          <a:p>
            <a:pPr>
              <a:lnSpc>
                <a:spcPct val="130000"/>
              </a:lnSpc>
            </a:pPr>
            <a:r>
              <a:rPr lang="en-GB" b="1"/>
              <a:t>Our approach recognises that the children and young people participating in the programme have the most to lose if the programme fails.</a:t>
            </a:r>
            <a:r>
              <a:rPr lang="en-GB"/>
              <a:t> </a:t>
            </a:r>
          </a:p>
          <a:p>
            <a:pPr>
              <a:lnSpc>
                <a:spcPct val="130000"/>
              </a:lnSpc>
            </a:pPr>
            <a:endParaRPr lang="en-GB"/>
          </a:p>
          <a:p>
            <a:pPr>
              <a:lnSpc>
                <a:spcPct val="130000"/>
              </a:lnSpc>
            </a:pPr>
            <a:r>
              <a:rPr lang="en-GB"/>
              <a:t>We recognise that this is not a technical exercise for its own sake. </a:t>
            </a:r>
          </a:p>
          <a:p>
            <a:pPr>
              <a:lnSpc>
                <a:spcPct val="130000"/>
              </a:lnSpc>
            </a:pPr>
            <a:endParaRPr lang="en-GB"/>
          </a:p>
          <a:p>
            <a:pPr eaLnBrk="1" hangingPunct="1">
              <a:lnSpc>
                <a:spcPct val="140000"/>
              </a:lnSpc>
              <a:buClr>
                <a:srgbClr val="91969B"/>
              </a:buClr>
              <a:buSzPct val="25000"/>
              <a:buFont typeface="Arial" panose="020B0604020202020204" pitchFamily="34" charset="0"/>
              <a:buNone/>
            </a:pPr>
            <a:r>
              <a:rPr lang="en-US" altLang="en-PT" sz="1100">
                <a:solidFill>
                  <a:schemeClr val="accent1"/>
                </a:solidFill>
                <a:latin typeface="CoreSansG-Regular" panose="020B0503030302020202" pitchFamily="34" charset="77"/>
                <a:sym typeface="Lato" panose="020F0502020204030203" pitchFamily="34" charset="77"/>
              </a:rPr>
              <a:t> </a:t>
            </a:r>
          </a:p>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8914" name="Shape 37">
            <a:extLst>
              <a:ext uri="{FF2B5EF4-FFF2-40B4-BE49-F238E27FC236}">
                <a16:creationId xmlns:a16="http://schemas.microsoft.com/office/drawing/2014/main" id="{59B997A2-15DC-7249-96F5-C91AF0F75C34}"/>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5" name="Shape 28">
            <a:extLst>
              <a:ext uri="{FF2B5EF4-FFF2-40B4-BE49-F238E27FC236}">
                <a16:creationId xmlns:a16="http://schemas.microsoft.com/office/drawing/2014/main" id="{70D4FF75-A31A-1D4A-B9BE-BF9DCD68F63A}"/>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146" name="Shape 29">
            <a:extLst>
              <a:ext uri="{FF2B5EF4-FFF2-40B4-BE49-F238E27FC236}">
                <a16:creationId xmlns:a16="http://schemas.microsoft.com/office/drawing/2014/main" id="{27C9D14A-AEB0-CA43-AAA0-553BFEC3DA41}"/>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36">
            <a:extLst>
              <a:ext uri="{FF2B5EF4-FFF2-40B4-BE49-F238E27FC236}">
                <a16:creationId xmlns:a16="http://schemas.microsoft.com/office/drawing/2014/main" id="{8508141E-9E26-2A48-94F9-96B93EE4F13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8914" name="Shape 37">
            <a:extLst>
              <a:ext uri="{FF2B5EF4-FFF2-40B4-BE49-F238E27FC236}">
                <a16:creationId xmlns:a16="http://schemas.microsoft.com/office/drawing/2014/main" id="{59B997A2-15DC-7249-96F5-C91AF0F75C34}"/>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36">
            <a:extLst>
              <a:ext uri="{FF2B5EF4-FFF2-40B4-BE49-F238E27FC236}">
                <a16:creationId xmlns:a16="http://schemas.microsoft.com/office/drawing/2014/main" id="{8508141E-9E26-2A48-94F9-96B93EE4F13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8914" name="Shape 37">
            <a:extLst>
              <a:ext uri="{FF2B5EF4-FFF2-40B4-BE49-F238E27FC236}">
                <a16:creationId xmlns:a16="http://schemas.microsoft.com/office/drawing/2014/main" id="{59B997A2-15DC-7249-96F5-C91AF0F75C34}"/>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401718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5" name="Shape 28">
            <a:extLst>
              <a:ext uri="{FF2B5EF4-FFF2-40B4-BE49-F238E27FC236}">
                <a16:creationId xmlns:a16="http://schemas.microsoft.com/office/drawing/2014/main" id="{70D4FF75-A31A-1D4A-B9BE-BF9DCD68F63A}"/>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146" name="Shape 29">
            <a:extLst>
              <a:ext uri="{FF2B5EF4-FFF2-40B4-BE49-F238E27FC236}">
                <a16:creationId xmlns:a16="http://schemas.microsoft.com/office/drawing/2014/main" id="{27C9D14A-AEB0-CA43-AAA0-553BFEC3DA41}"/>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127503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36">
            <a:extLst>
              <a:ext uri="{FF2B5EF4-FFF2-40B4-BE49-F238E27FC236}">
                <a16:creationId xmlns:a16="http://schemas.microsoft.com/office/drawing/2014/main" id="{8508141E-9E26-2A48-94F9-96B93EE4F13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8914" name="Shape 37">
            <a:extLst>
              <a:ext uri="{FF2B5EF4-FFF2-40B4-BE49-F238E27FC236}">
                <a16:creationId xmlns:a16="http://schemas.microsoft.com/office/drawing/2014/main" id="{59B997A2-15DC-7249-96F5-C91AF0F75C34}"/>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598128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5" name="Shape 28">
            <a:extLst>
              <a:ext uri="{FF2B5EF4-FFF2-40B4-BE49-F238E27FC236}">
                <a16:creationId xmlns:a16="http://schemas.microsoft.com/office/drawing/2014/main" id="{70D4FF75-A31A-1D4A-B9BE-BF9DCD68F63A}"/>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146" name="Shape 29">
            <a:extLst>
              <a:ext uri="{FF2B5EF4-FFF2-40B4-BE49-F238E27FC236}">
                <a16:creationId xmlns:a16="http://schemas.microsoft.com/office/drawing/2014/main" id="{27C9D14A-AEB0-CA43-AAA0-553BFEC3DA41}"/>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92282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36">
            <a:extLst>
              <a:ext uri="{FF2B5EF4-FFF2-40B4-BE49-F238E27FC236}">
                <a16:creationId xmlns:a16="http://schemas.microsoft.com/office/drawing/2014/main" id="{8508141E-9E26-2A48-94F9-96B93EE4F13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8914" name="Shape 37">
            <a:extLst>
              <a:ext uri="{FF2B5EF4-FFF2-40B4-BE49-F238E27FC236}">
                <a16:creationId xmlns:a16="http://schemas.microsoft.com/office/drawing/2014/main" id="{59B997A2-15DC-7249-96F5-C91AF0F75C34}"/>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802168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5" name="Shape 28">
            <a:extLst>
              <a:ext uri="{FF2B5EF4-FFF2-40B4-BE49-F238E27FC236}">
                <a16:creationId xmlns:a16="http://schemas.microsoft.com/office/drawing/2014/main" id="{70D4FF75-A31A-1D4A-B9BE-BF9DCD68F63A}"/>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6146" name="Shape 29">
            <a:extLst>
              <a:ext uri="{FF2B5EF4-FFF2-40B4-BE49-F238E27FC236}">
                <a16:creationId xmlns:a16="http://schemas.microsoft.com/office/drawing/2014/main" id="{27C9D14A-AEB0-CA43-AAA0-553BFEC3DA41}"/>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61523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36">
            <a:extLst>
              <a:ext uri="{FF2B5EF4-FFF2-40B4-BE49-F238E27FC236}">
                <a16:creationId xmlns:a16="http://schemas.microsoft.com/office/drawing/2014/main" id="{8508141E-9E26-2A48-94F9-96B93EE4F13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8914" name="Shape 37">
            <a:extLst>
              <a:ext uri="{FF2B5EF4-FFF2-40B4-BE49-F238E27FC236}">
                <a16:creationId xmlns:a16="http://schemas.microsoft.com/office/drawing/2014/main" id="{59B997A2-15DC-7249-96F5-C91AF0F75C34}"/>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use the word “rigour” all the time in our work. </a:t>
            </a:r>
          </a:p>
          <a:p>
            <a:endParaRPr lang="en-GB"/>
          </a:p>
          <a:p>
            <a:r>
              <a:rPr lang="en-GB"/>
              <a:t>“rigour is at the heart of our work”, “yes he or she is very rigorous”, “don’t lose sight of rigour”</a:t>
            </a:r>
          </a:p>
          <a:p>
            <a:endParaRPr lang="en-GB"/>
          </a:p>
          <a:p>
            <a:r>
              <a:rPr lang="en-GB"/>
              <a:t>Rigour is good and important. But what do we really mean by rigour?</a:t>
            </a:r>
          </a:p>
          <a:p>
            <a:endParaRPr lang="en-GB"/>
          </a:p>
          <a:p>
            <a:endParaRPr lang="en-GB"/>
          </a:p>
        </p:txBody>
      </p:sp>
      <p:sp>
        <p:nvSpPr>
          <p:cNvPr id="4" name="Slide Number Placeholder 3"/>
          <p:cNvSpPr>
            <a:spLocks noGrp="1"/>
          </p:cNvSpPr>
          <p:nvPr>
            <p:ph type="sldNum" sz="quarter" idx="5"/>
          </p:nvPr>
        </p:nvSpPr>
        <p:spPr/>
        <p:txBody>
          <a:bodyPr/>
          <a:lstStyle/>
          <a:p>
            <a:fld id="{75A10169-D109-E348-963A-E2AA20A0BADC}" type="slidenum">
              <a:rPr lang="en-GB" smtClean="0"/>
              <a:t>21</a:t>
            </a:fld>
            <a:endParaRPr lang="en-GB"/>
          </a:p>
        </p:txBody>
      </p:sp>
    </p:spTree>
    <p:extLst>
      <p:ext uri="{BB962C8B-B14F-4D97-AF65-F5344CB8AC3E}">
        <p14:creationId xmlns:p14="http://schemas.microsoft.com/office/powerpoint/2010/main" val="271603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A10169-D109-E348-963A-E2AA20A0BADC}" type="slidenum">
              <a:rPr lang="en-GB" smtClean="0"/>
              <a:t>22</a:t>
            </a:fld>
            <a:endParaRPr lang="en-GB"/>
          </a:p>
        </p:txBody>
      </p:sp>
    </p:spTree>
    <p:extLst>
      <p:ext uri="{BB962C8B-B14F-4D97-AF65-F5344CB8AC3E}">
        <p14:creationId xmlns:p14="http://schemas.microsoft.com/office/powerpoint/2010/main" val="65029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A10169-D109-E348-963A-E2AA20A0BADC}" type="slidenum">
              <a:rPr lang="en-GB" smtClean="0"/>
              <a:t>24</a:t>
            </a:fld>
            <a:endParaRPr lang="en-GB"/>
          </a:p>
        </p:txBody>
      </p:sp>
    </p:spTree>
    <p:extLst>
      <p:ext uri="{BB962C8B-B14F-4D97-AF65-F5344CB8AC3E}">
        <p14:creationId xmlns:p14="http://schemas.microsoft.com/office/powerpoint/2010/main" val="181945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Messick emphasised these words (not me) adequacy, appropriateness, inferences and ACTION.</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Of course, Crooks, Kane and Cohen’s seminal “Threats to Validity” takes us through many of the stages in the assessment process in which we need to pay great attention to details – but often approaches to developing assessments of learning become so focused on these details - in the name of “rigour” – that the bigger picture is 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Overall, assessment of learning need to result in </a:t>
            </a:r>
            <a:r>
              <a:rPr lang="en-GB" b="1"/>
              <a:t>adequate and appropriate inference towards action. </a:t>
            </a:r>
          </a:p>
          <a:p>
            <a:endParaRPr lang="en-GB"/>
          </a:p>
        </p:txBody>
      </p:sp>
      <p:sp>
        <p:nvSpPr>
          <p:cNvPr id="4" name="Slide Number Placeholder 3"/>
          <p:cNvSpPr>
            <a:spLocks noGrp="1"/>
          </p:cNvSpPr>
          <p:nvPr>
            <p:ph type="sldNum" sz="quarter" idx="5"/>
          </p:nvPr>
        </p:nvSpPr>
        <p:spPr/>
        <p:txBody>
          <a:bodyPr/>
          <a:lstStyle/>
          <a:p>
            <a:fld id="{75A10169-D109-E348-963A-E2AA20A0BADC}" type="slidenum">
              <a:rPr lang="en-GB" smtClean="0"/>
              <a:t>25</a:t>
            </a:fld>
            <a:endParaRPr lang="en-GB"/>
          </a:p>
        </p:txBody>
      </p:sp>
    </p:spTree>
    <p:extLst>
      <p:ext uri="{BB962C8B-B14F-4D97-AF65-F5344CB8AC3E}">
        <p14:creationId xmlns:p14="http://schemas.microsoft.com/office/powerpoint/2010/main" val="31180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a:solidFill>
                  <a:schemeClr val="tx1"/>
                </a:solidFill>
                <a:effectLst/>
                <a:latin typeface="+mn-lt"/>
                <a:ea typeface="+mn-ea"/>
                <a:cs typeface="+mn-cs"/>
              </a:rPr>
              <a:t>The Schools2030 approach to assessment recognises that high-quality measurement instruments are </a:t>
            </a:r>
            <a:r>
              <a:rPr lang="en-GB" sz="1200" b="1" kern="1200">
                <a:solidFill>
                  <a:schemeClr val="tx1"/>
                </a:solidFill>
                <a:effectLst/>
                <a:latin typeface="+mn-lt"/>
                <a:ea typeface="+mn-ea"/>
                <a:cs typeface="+mn-cs"/>
              </a:rPr>
              <a:t>context driven.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We know that </a:t>
            </a:r>
            <a:r>
              <a:rPr lang="en-GB" sz="1200" kern="1200">
                <a:solidFill>
                  <a:schemeClr val="tx1"/>
                </a:solidFill>
                <a:effectLst/>
                <a:latin typeface="+mn-lt"/>
                <a:ea typeface="+mn-ea"/>
                <a:cs typeface="+mn-cs"/>
              </a:rPr>
              <a:t>Instrumentation is by nature narrow, reducing phenomena down to simpler, quantifiable constructs. This allows for the measurement of human attributes for comparative purposes,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but the constructs remain samples of behaviour representing complex, unobservable traits.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Particularly as we are assessing holistic learning outcomes, the kinds of behaviours that are representative of the construct are fundamentally contextual and cultural and sit within complex social ecologies of children’s lives.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includes behaviours in relation to their peers and within their families and communities. </a:t>
            </a:r>
            <a:r>
              <a:rPr lang="en-GB" sz="1200" b="1" kern="1200">
                <a:solidFill>
                  <a:schemeClr val="tx1"/>
                </a:solidFill>
                <a:effectLst/>
                <a:latin typeface="+mn-lt"/>
                <a:ea typeface="+mn-ea"/>
                <a:cs typeface="+mn-cs"/>
              </a:rPr>
              <a:t>Instrumentation (cognitive and holistic learning outcomes) that does not reflect the experiences of children in the locale will be unlikely to capture the intended attribute in a meaningful manner. </a:t>
            </a:r>
          </a:p>
          <a:p>
            <a:endParaRPr lang="en-GB" sz="1200" b="1" kern="1200">
              <a:solidFill>
                <a:schemeClr val="tx1"/>
              </a:solidFill>
              <a:effectLst/>
              <a:latin typeface="+mn-lt"/>
              <a:ea typeface="+mn-ea"/>
              <a:cs typeface="+mn-cs"/>
            </a:endParaRPr>
          </a:p>
          <a:p>
            <a:r>
              <a:rPr lang="en-GB" sz="1200" kern="1200">
                <a:solidFill>
                  <a:schemeClr val="tx1"/>
                </a:solidFill>
                <a:effectLst/>
                <a:latin typeface="+mn-lt"/>
                <a:ea typeface="+mn-ea"/>
                <a:cs typeface="+mn-cs"/>
              </a:rPr>
              <a:t>For this reason, we see measurement precision as fundamentally linked to context and therefore, item and tool development (or adaptation) must be context driven.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 often talk about the need for instruments to be contextually adapted from the global, to the local. However too often approaches in the sector are either bottom-up or top-down. The result is either assessments that do not adequately capture context (which is a threat to validity), or assessments that do not meet minimum more technical validity and reliability thresholds.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Schools2030, we resolve this tension through the use of iteration.</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A10169-D109-E348-963A-E2AA20A0BADC}" type="slidenum">
              <a:rPr lang="en-GB" smtClean="0"/>
              <a:t>27</a:t>
            </a:fld>
            <a:endParaRPr lang="en-GB"/>
          </a:p>
        </p:txBody>
      </p:sp>
    </p:spTree>
    <p:extLst>
      <p:ext uri="{BB962C8B-B14F-4D97-AF65-F5344CB8AC3E}">
        <p14:creationId xmlns:p14="http://schemas.microsoft.com/office/powerpoint/2010/main" val="313836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A10169-D109-E348-963A-E2AA20A0BADC}" type="slidenum">
              <a:rPr lang="en-GB" smtClean="0"/>
              <a:t>29</a:t>
            </a:fld>
            <a:endParaRPr lang="en-GB"/>
          </a:p>
        </p:txBody>
      </p:sp>
    </p:spTree>
    <p:extLst>
      <p:ext uri="{BB962C8B-B14F-4D97-AF65-F5344CB8AC3E}">
        <p14:creationId xmlns:p14="http://schemas.microsoft.com/office/powerpoint/2010/main" val="210526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A10169-D109-E348-963A-E2AA20A0BADC}" type="slidenum">
              <a:rPr lang="en-GB" smtClean="0"/>
              <a:t>31</a:t>
            </a:fld>
            <a:endParaRPr lang="en-GB"/>
          </a:p>
        </p:txBody>
      </p:sp>
    </p:spTree>
    <p:extLst>
      <p:ext uri="{BB962C8B-B14F-4D97-AF65-F5344CB8AC3E}">
        <p14:creationId xmlns:p14="http://schemas.microsoft.com/office/powerpoint/2010/main" val="469449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F7ABC99-5E3B-C74C-992C-9EC6D7A509E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27980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38724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7" name="Picture 6" descr="Logo&#10;&#10;Description automatically generated with medium confidence">
            <a:extLst>
              <a:ext uri="{FF2B5EF4-FFF2-40B4-BE49-F238E27FC236}">
                <a16:creationId xmlns:a16="http://schemas.microsoft.com/office/drawing/2014/main" id="{D51D9A2E-24AC-9644-A24B-15B090148C9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55293FDD-79C5-7845-B35F-40BD5C22B1A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pic>
        <p:nvPicPr>
          <p:cNvPr id="10" name="Picture 2">
            <a:extLst>
              <a:ext uri="{FF2B5EF4-FFF2-40B4-BE49-F238E27FC236}">
                <a16:creationId xmlns:a16="http://schemas.microsoft.com/office/drawing/2014/main" id="{6C7671F5-588A-E444-B64E-3B97A47B5541}"/>
              </a:ext>
            </a:extLst>
          </p:cNvPr>
          <p:cNvPicPr>
            <a:picLocks noChangeAspect="1" noChangeArrowheads="1"/>
          </p:cNvPicPr>
          <p:nvPr userDrawn="1"/>
        </p:nvPicPr>
        <p:blipFill rotWithShape="1">
          <a:blip r:embed="rId2" cstate="screen">
            <a:alphaModFix amt="42000"/>
            <a:extLst>
              <a:ext uri="{28A0092B-C50C-407E-A947-70E740481C1C}">
                <a14:useLocalDpi xmlns:a14="http://schemas.microsoft.com/office/drawing/2010/main" val="0"/>
              </a:ext>
            </a:extLst>
          </a:blip>
          <a:srcRect/>
          <a:stretch/>
        </p:blipFill>
        <p:spPr bwMode="auto">
          <a:xfrm>
            <a:off x="-1" y="-2"/>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28">
            <a:extLst>
              <a:ext uri="{FF2B5EF4-FFF2-40B4-BE49-F238E27FC236}">
                <a16:creationId xmlns:a16="http://schemas.microsoft.com/office/drawing/2014/main" id="{7FABC0BD-1079-C749-BEAF-1F9FF12A76A2}"/>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a:stretch>
            <a:fillRect/>
          </a:stretch>
        </p:blipFill>
        <p:spPr bwMode="auto">
          <a:xfrm>
            <a:off x="6095999" y="968975"/>
            <a:ext cx="4105835" cy="21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46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533618"/>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70845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8FCBA-662A-E042-93EF-423207FDE69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533618"/>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chemeClr val="bg1"/>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solidFill>
                  <a:schemeClr val="bg1"/>
                </a:solidFill>
                <a:latin typeface="CORESANSG-EXTRALIGHT" panose="020B0203030302020202" pitchFamily="34" charset="77"/>
              </a:defRPr>
            </a:lvl1pPr>
            <a:lvl2pPr marL="457200" indent="0">
              <a:buNone/>
              <a:defRPr b="0" i="0">
                <a:solidFill>
                  <a:schemeClr val="bg1"/>
                </a:solidFill>
                <a:latin typeface="CORESANSG-EXTRALIGHT" panose="020B0203030302020202" pitchFamily="34" charset="77"/>
              </a:defRPr>
            </a:lvl2pPr>
            <a:lvl3pPr marL="914400" indent="0">
              <a:buNone/>
              <a:defRPr b="0" i="0">
                <a:solidFill>
                  <a:schemeClr val="bg1"/>
                </a:solidFill>
                <a:latin typeface="CORESANSG-EXTRALIGHT" panose="020B0203030302020202" pitchFamily="34" charset="77"/>
              </a:defRPr>
            </a:lvl3pPr>
            <a:lvl4pPr marL="1371600" indent="0">
              <a:buNone/>
              <a:defRPr b="0" i="0">
                <a:solidFill>
                  <a:schemeClr val="bg1"/>
                </a:solidFill>
                <a:latin typeface="CORESANSG-EXTRALIGHT" panose="020B0203030302020202" pitchFamily="34" charset="77"/>
              </a:defRPr>
            </a:lvl4pPr>
            <a:lvl5pPr marL="1828800" indent="0">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4" name="Picture 3" descr="Logo&#10;&#10;Description automatically generated with medium confidence">
            <a:extLst>
              <a:ext uri="{FF2B5EF4-FFF2-40B4-BE49-F238E27FC236}">
                <a16:creationId xmlns:a16="http://schemas.microsoft.com/office/drawing/2014/main" id="{065CA528-6825-6444-B1F5-F781A2A59BA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B1428840-2911-4145-BDCB-07C00CC7A5C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sp>
        <p:nvSpPr>
          <p:cNvPr id="12" name="Rectangle 11">
            <a:extLst>
              <a:ext uri="{FF2B5EF4-FFF2-40B4-BE49-F238E27FC236}">
                <a16:creationId xmlns:a16="http://schemas.microsoft.com/office/drawing/2014/main" id="{37B6F706-6936-9143-A132-F26B64F790F8}"/>
              </a:ext>
            </a:extLst>
          </p:cNvPr>
          <p:cNvSpPr/>
          <p:nvPr userDrawn="1"/>
        </p:nvSpPr>
        <p:spPr>
          <a:xfrm>
            <a:off x="10110651" y="6342867"/>
            <a:ext cx="2081349" cy="515133"/>
          </a:xfrm>
          <a:prstGeom prst="rect">
            <a:avLst/>
          </a:prstGeom>
          <a:solidFill>
            <a:schemeClr val="accent2">
              <a:alpha val="254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6381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8FCBA-662A-E042-93EF-423207FDE69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457852"/>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chemeClr val="bg1"/>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solidFill>
                  <a:schemeClr val="bg1"/>
                </a:solidFill>
                <a:latin typeface="CORESANSG-EXTRALIGHT" panose="020B0203030302020202" pitchFamily="34" charset="77"/>
              </a:defRPr>
            </a:lvl1pPr>
            <a:lvl2pPr marL="457200" indent="0">
              <a:buNone/>
              <a:defRPr b="0" i="0">
                <a:solidFill>
                  <a:schemeClr val="bg1"/>
                </a:solidFill>
                <a:latin typeface="CORESANSG-EXTRALIGHT" panose="020B0203030302020202" pitchFamily="34" charset="77"/>
              </a:defRPr>
            </a:lvl2pPr>
            <a:lvl3pPr marL="914400" indent="0">
              <a:buNone/>
              <a:defRPr b="0" i="0">
                <a:solidFill>
                  <a:schemeClr val="bg1"/>
                </a:solidFill>
                <a:latin typeface="CORESANSG-EXTRALIGHT" panose="020B0203030302020202" pitchFamily="34" charset="77"/>
              </a:defRPr>
            </a:lvl3pPr>
            <a:lvl4pPr marL="1371600" indent="0">
              <a:buNone/>
              <a:defRPr b="0" i="0">
                <a:solidFill>
                  <a:schemeClr val="bg1"/>
                </a:solidFill>
                <a:latin typeface="CORESANSG-EXTRALIGHT" panose="020B0203030302020202" pitchFamily="34" charset="77"/>
              </a:defRPr>
            </a:lvl4pPr>
            <a:lvl5pPr marL="1828800" indent="0">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Logo&#10;&#10;Description automatically generated with medium confidence">
            <a:extLst>
              <a:ext uri="{FF2B5EF4-FFF2-40B4-BE49-F238E27FC236}">
                <a16:creationId xmlns:a16="http://schemas.microsoft.com/office/drawing/2014/main" id="{29D41042-9A1A-0547-8280-C261BFCEDF4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81F168D4-F729-0142-A8C3-4903502ABA0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sp>
        <p:nvSpPr>
          <p:cNvPr id="10" name="Rectangle 9">
            <a:extLst>
              <a:ext uri="{FF2B5EF4-FFF2-40B4-BE49-F238E27FC236}">
                <a16:creationId xmlns:a16="http://schemas.microsoft.com/office/drawing/2014/main" id="{BEE8C0AD-8BC7-9646-B9E0-5AA759F37320}"/>
              </a:ext>
            </a:extLst>
          </p:cNvPr>
          <p:cNvSpPr/>
          <p:nvPr userDrawn="1"/>
        </p:nvSpPr>
        <p:spPr>
          <a:xfrm>
            <a:off x="10110651" y="6342867"/>
            <a:ext cx="2081349" cy="515133"/>
          </a:xfrm>
          <a:prstGeom prst="rect">
            <a:avLst/>
          </a:prstGeom>
          <a:solidFill>
            <a:srgbClr val="00B0F0">
              <a:alpha val="254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1789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1939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a:extLst>
              <a:ext uri="{FF2B5EF4-FFF2-40B4-BE49-F238E27FC236}">
                <a16:creationId xmlns:a16="http://schemas.microsoft.com/office/drawing/2014/main" id="{FDB72C57-A7DF-1F44-92F5-45D0D8D9B1AC}"/>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984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85446AF-92AD-8D45-AFC4-12705029EE14}"/>
              </a:ext>
            </a:extLst>
          </p:cNvPr>
          <p:cNvSpPr>
            <a:spLocks noGrp="1"/>
          </p:cNvSpPr>
          <p:nvPr>
            <p:ph type="title" hasCustomPrompt="1"/>
          </p:nvPr>
        </p:nvSpPr>
        <p:spPr>
          <a:xfrm>
            <a:off x="2317701" y="23155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8" name="Text Placeholder 15">
            <a:extLst>
              <a:ext uri="{FF2B5EF4-FFF2-40B4-BE49-F238E27FC236}">
                <a16:creationId xmlns:a16="http://schemas.microsoft.com/office/drawing/2014/main" id="{0B0B187F-F8A6-9943-85A6-24D5A2199434}"/>
              </a:ext>
            </a:extLst>
          </p:cNvPr>
          <p:cNvSpPr>
            <a:spLocks noGrp="1"/>
          </p:cNvSpPr>
          <p:nvPr>
            <p:ph type="body" sz="quarter" idx="11"/>
          </p:nvPr>
        </p:nvSpPr>
        <p:spPr>
          <a:xfrm>
            <a:off x="2317701" y="33733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Picture 9">
            <a:extLst>
              <a:ext uri="{FF2B5EF4-FFF2-40B4-BE49-F238E27FC236}">
                <a16:creationId xmlns:a16="http://schemas.microsoft.com/office/drawing/2014/main" id="{F16E004E-BC6F-6C42-A06D-00CBCBAC7DF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24581" r="-1"/>
          <a:stretch/>
        </p:blipFill>
        <p:spPr bwMode="auto">
          <a:xfrm rot="5400000">
            <a:off x="-2751668" y="2751666"/>
            <a:ext cx="6857999" cy="135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409FF30-39C6-294D-AE0B-50E65038661A}"/>
              </a:ext>
            </a:extLst>
          </p:cNvPr>
          <p:cNvSpPr/>
          <p:nvPr userDrawn="1"/>
        </p:nvSpPr>
        <p:spPr>
          <a:xfrm rot="5400000">
            <a:off x="-1398600" y="2304513"/>
            <a:ext cx="4151863" cy="1354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1070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251A524D-A2E3-8F49-BC23-26F7144940D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24581" r="-1"/>
          <a:stretch/>
        </p:blipFill>
        <p:spPr bwMode="auto">
          <a:xfrm rot="5400000">
            <a:off x="-2751668" y="2751666"/>
            <a:ext cx="6857999" cy="135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5">
            <a:extLst>
              <a:ext uri="{FF2B5EF4-FFF2-40B4-BE49-F238E27FC236}">
                <a16:creationId xmlns:a16="http://schemas.microsoft.com/office/drawing/2014/main" id="{0F4AEA87-0449-924B-B5C4-E39CF4939A5D}"/>
              </a:ext>
            </a:extLst>
          </p:cNvPr>
          <p:cNvSpPr>
            <a:spLocks noGrp="1"/>
          </p:cNvSpPr>
          <p:nvPr>
            <p:ph type="body" sz="quarter" idx="11" hasCustomPrompt="1"/>
          </p:nvPr>
        </p:nvSpPr>
        <p:spPr>
          <a:xfrm>
            <a:off x="2605568" y="1204336"/>
            <a:ext cx="7554432"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
        <p:nvSpPr>
          <p:cNvPr id="4" name="Rectangle 3">
            <a:extLst>
              <a:ext uri="{FF2B5EF4-FFF2-40B4-BE49-F238E27FC236}">
                <a16:creationId xmlns:a16="http://schemas.microsoft.com/office/drawing/2014/main" id="{F1559750-7A6B-8F44-A9EB-A8FBBCB165D0}"/>
              </a:ext>
            </a:extLst>
          </p:cNvPr>
          <p:cNvSpPr/>
          <p:nvPr userDrawn="1"/>
        </p:nvSpPr>
        <p:spPr>
          <a:xfrm rot="5400000">
            <a:off x="-1398600" y="2304513"/>
            <a:ext cx="4151863" cy="1354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6160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a:extLst>
              <a:ext uri="{FF2B5EF4-FFF2-40B4-BE49-F238E27FC236}">
                <a16:creationId xmlns:a16="http://schemas.microsoft.com/office/drawing/2014/main" id="{FDB72C57-A7DF-1F44-92F5-45D0D8D9B1AC}"/>
              </a:ext>
            </a:extLst>
          </p:cNvPr>
          <p:cNvSpPr/>
          <p:nvPr userDrawn="1"/>
        </p:nvSpPr>
        <p:spPr>
          <a:xfrm>
            <a:off x="0" y="6795247"/>
            <a:ext cx="5015345" cy="70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25E8761-01E3-624D-AE82-0593E4C6C134}"/>
              </a:ext>
            </a:extLst>
          </p:cNvPr>
          <p:cNvSpPr/>
          <p:nvPr userDrawn="1"/>
        </p:nvSpPr>
        <p:spPr>
          <a:xfrm>
            <a:off x="5015345" y="6797148"/>
            <a:ext cx="7176655" cy="68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1075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C97720-B7BD-BF44-90F3-96A2B4082A37}"/>
              </a:ext>
            </a:extLst>
          </p:cNvPr>
          <p:cNvSpPr/>
          <p:nvPr userDrawn="1"/>
        </p:nvSpPr>
        <p:spPr>
          <a:xfrm>
            <a:off x="1588" y="5296694"/>
            <a:ext cx="12188825" cy="15613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11" name="Rectangle 10">
            <a:extLst>
              <a:ext uri="{FF2B5EF4-FFF2-40B4-BE49-F238E27FC236}">
                <a16:creationId xmlns:a16="http://schemas.microsoft.com/office/drawing/2014/main" id="{C62B4553-3E95-D34C-AD97-927143CE8D1D}"/>
              </a:ext>
            </a:extLst>
          </p:cNvPr>
          <p:cNvSpPr/>
          <p:nvPr userDrawn="1"/>
        </p:nvSpPr>
        <p:spPr>
          <a:xfrm rot="18900000">
            <a:off x="5898357" y="5099844"/>
            <a:ext cx="395288"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a:p>
        </p:txBody>
      </p:sp>
      <p:sp>
        <p:nvSpPr>
          <p:cNvPr id="13" name="Title Placeholder 1">
            <a:extLst>
              <a:ext uri="{FF2B5EF4-FFF2-40B4-BE49-F238E27FC236}">
                <a16:creationId xmlns:a16="http://schemas.microsoft.com/office/drawing/2014/main" id="{0DC5D6C6-3017-8B4D-866E-C53B88226B6B}"/>
              </a:ext>
            </a:extLst>
          </p:cNvPr>
          <p:cNvSpPr>
            <a:spLocks noGrp="1"/>
          </p:cNvSpPr>
          <p:nvPr>
            <p:ph type="title" hasCustomPrompt="1"/>
          </p:nvPr>
        </p:nvSpPr>
        <p:spPr>
          <a:xfrm>
            <a:off x="2088179" y="1281001"/>
            <a:ext cx="8574665" cy="808616"/>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B8B45D98-F0C0-A048-A5CF-2D7349365ACC}"/>
              </a:ext>
            </a:extLst>
          </p:cNvPr>
          <p:cNvSpPr>
            <a:spLocks noGrp="1"/>
          </p:cNvSpPr>
          <p:nvPr>
            <p:ph type="body" sz="quarter" idx="11"/>
          </p:nvPr>
        </p:nvSpPr>
        <p:spPr>
          <a:xfrm>
            <a:off x="2088179" y="2338760"/>
            <a:ext cx="857466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15">
            <a:extLst>
              <a:ext uri="{FF2B5EF4-FFF2-40B4-BE49-F238E27FC236}">
                <a16:creationId xmlns:a16="http://schemas.microsoft.com/office/drawing/2014/main" id="{5602AA0A-7619-6344-B4A1-01FE0974A08B}"/>
              </a:ext>
            </a:extLst>
          </p:cNvPr>
          <p:cNvSpPr>
            <a:spLocks noGrp="1"/>
          </p:cNvSpPr>
          <p:nvPr>
            <p:ph type="body" sz="quarter" idx="12"/>
          </p:nvPr>
        </p:nvSpPr>
        <p:spPr>
          <a:xfrm>
            <a:off x="1977931" y="5810405"/>
            <a:ext cx="8574665" cy="605371"/>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pic>
        <p:nvPicPr>
          <p:cNvPr id="16" name="Picture 15" descr="Logo&#10;&#10;Description automatically generated with medium confidence">
            <a:extLst>
              <a:ext uri="{FF2B5EF4-FFF2-40B4-BE49-F238E27FC236}">
                <a16:creationId xmlns:a16="http://schemas.microsoft.com/office/drawing/2014/main" id="{0664BED7-6D15-1F4E-8772-640F3E99C4F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9AA5211E-A62B-F645-B514-44E7D2D3ED7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spTree>
    <p:extLst>
      <p:ext uri="{BB962C8B-B14F-4D97-AF65-F5344CB8AC3E}">
        <p14:creationId xmlns:p14="http://schemas.microsoft.com/office/powerpoint/2010/main" val="3149570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5410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2" name="Picture 11" descr="A couple of boys standing in front of a chalkboard&#10;&#10;Description automatically generated with low confidence">
            <a:extLst>
              <a:ext uri="{FF2B5EF4-FFF2-40B4-BE49-F238E27FC236}">
                <a16:creationId xmlns:a16="http://schemas.microsoft.com/office/drawing/2014/main" id="{A8CE8F56-A92C-A842-A1B5-7B7E33249FF9}"/>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1" y="0"/>
            <a:ext cx="12191999" cy="6887693"/>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D51D9A2E-24AC-9644-A24B-15B090148C9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55293FDD-79C5-7845-B35F-40BD5C22B1A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pic>
        <p:nvPicPr>
          <p:cNvPr id="10" name="Picture 9" descr="A couple of boys standing in front of a chalkboard&#10;&#10;Description automatically generated with low confidence">
            <a:extLst>
              <a:ext uri="{FF2B5EF4-FFF2-40B4-BE49-F238E27FC236}">
                <a16:creationId xmlns:a16="http://schemas.microsoft.com/office/drawing/2014/main" id="{AACD5C58-22A3-994D-A8CE-6A3C90B063C4}"/>
              </a:ext>
            </a:extLst>
          </p:cNvPr>
          <p:cNvPicPr>
            <a:picLocks noChangeAspect="1"/>
          </p:cNvPicPr>
          <p:nvPr userDrawn="1"/>
        </p:nvPicPr>
        <p:blipFill rotWithShape="1">
          <a:blip r:embed="rId2" cstate="screen">
            <a:alphaModFix amt="44000"/>
            <a:extLst>
              <a:ext uri="{28A0092B-C50C-407E-A947-70E740481C1C}">
                <a14:useLocalDpi xmlns:a14="http://schemas.microsoft.com/office/drawing/2010/main" val="0"/>
              </a:ext>
            </a:extLst>
          </a:blip>
          <a:srcRect/>
          <a:stretch/>
        </p:blipFill>
        <p:spPr>
          <a:xfrm>
            <a:off x="0" y="-14847"/>
            <a:ext cx="12191999" cy="6887693"/>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355E74AE-5D0D-F34F-8FE4-16CB6D10C3BF}"/>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111111" y="446185"/>
            <a:ext cx="5397500" cy="2794000"/>
          </a:xfrm>
          <a:prstGeom prst="rect">
            <a:avLst/>
          </a:prstGeom>
        </p:spPr>
      </p:pic>
    </p:spTree>
    <p:extLst>
      <p:ext uri="{BB962C8B-B14F-4D97-AF65-F5344CB8AC3E}">
        <p14:creationId xmlns:p14="http://schemas.microsoft.com/office/powerpoint/2010/main" val="222549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92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descr="A group of boys sitting at a table&#10;&#10;Description automatically generated with low confidence">
            <a:extLst>
              <a:ext uri="{FF2B5EF4-FFF2-40B4-BE49-F238E27FC236}">
                <a16:creationId xmlns:a16="http://schemas.microsoft.com/office/drawing/2014/main" id="{727E14EF-9AD3-D145-A415-B84C7D5B95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0664"/>
            <a:ext cx="12192000" cy="6908664"/>
          </a:xfrm>
          <a:prstGeom prst="rect">
            <a:avLst/>
          </a:prstGeom>
        </p:spPr>
      </p:pic>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67664" y="3054440"/>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67664" y="4352424"/>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6" name="Picture 5" descr="Logo&#10;&#10;Description automatically generated with medium confidence">
            <a:extLst>
              <a:ext uri="{FF2B5EF4-FFF2-40B4-BE49-F238E27FC236}">
                <a16:creationId xmlns:a16="http://schemas.microsoft.com/office/drawing/2014/main" id="{4A679456-1D00-804C-A5DC-A304AB9719B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82F58162-C724-A648-990D-21431E5FBE1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pic>
        <p:nvPicPr>
          <p:cNvPr id="3" name="Picture 2" descr="A group of boys sitting at a table&#10;&#10;Description automatically generated with low confidence">
            <a:extLst>
              <a:ext uri="{FF2B5EF4-FFF2-40B4-BE49-F238E27FC236}">
                <a16:creationId xmlns:a16="http://schemas.microsoft.com/office/drawing/2014/main" id="{4C418D4C-6ED4-6644-B6DA-3A6494A66928}"/>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val="0"/>
              </a:ext>
            </a:extLst>
          </a:blip>
          <a:srcRect/>
          <a:stretch/>
        </p:blipFill>
        <p:spPr>
          <a:xfrm>
            <a:off x="0" y="-50664"/>
            <a:ext cx="12192000" cy="6908664"/>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3AA312A1-3CE4-C443-AAB1-BD94E279095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964246" y="401831"/>
            <a:ext cx="5397500" cy="2794000"/>
          </a:xfrm>
          <a:prstGeom prst="rect">
            <a:avLst/>
          </a:prstGeom>
        </p:spPr>
      </p:pic>
    </p:spTree>
    <p:extLst>
      <p:ext uri="{BB962C8B-B14F-4D97-AF65-F5344CB8AC3E}">
        <p14:creationId xmlns:p14="http://schemas.microsoft.com/office/powerpoint/2010/main" val="374327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Graphic 28">
            <a:extLst>
              <a:ext uri="{FF2B5EF4-FFF2-40B4-BE49-F238E27FC236}">
                <a16:creationId xmlns:a16="http://schemas.microsoft.com/office/drawing/2014/main" id="{69A8EAE0-46AA-3242-8615-60D01968173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9494825" y="12335692"/>
            <a:ext cx="1833301" cy="9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F4A4498-8948-8A47-BC4C-421953B95AD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364702" y="12335692"/>
            <a:ext cx="2939796" cy="973690"/>
          </a:xfrm>
          <a:prstGeom prst="rect">
            <a:avLst/>
          </a:prstGeom>
        </p:spPr>
      </p:pic>
      <p:sp>
        <p:nvSpPr>
          <p:cNvPr id="11" name="Rectangle 10">
            <a:extLst>
              <a:ext uri="{FF2B5EF4-FFF2-40B4-BE49-F238E27FC236}">
                <a16:creationId xmlns:a16="http://schemas.microsoft.com/office/drawing/2014/main" id="{C9F9168D-3B8E-7747-B0C4-4840E49C6F57}"/>
              </a:ext>
            </a:extLst>
          </p:cNvPr>
          <p:cNvSpPr/>
          <p:nvPr userDrawn="1"/>
        </p:nvSpPr>
        <p:spPr>
          <a:xfrm>
            <a:off x="0" y="4714874"/>
            <a:ext cx="2314575"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A049DFB-F598-0643-B96D-BB456C8D0EEE}"/>
              </a:ext>
            </a:extLst>
          </p:cNvPr>
          <p:cNvSpPr/>
          <p:nvPr userDrawn="1"/>
        </p:nvSpPr>
        <p:spPr>
          <a:xfrm>
            <a:off x="0" y="0"/>
            <a:ext cx="2314575" cy="462915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756B6716-33BC-B947-99A4-B0039C242CA0}"/>
              </a:ext>
            </a:extLst>
          </p:cNvPr>
          <p:cNvSpPr>
            <a:spLocks noGrp="1"/>
          </p:cNvSpPr>
          <p:nvPr>
            <p:ph type="title" hasCustomPrompt="1"/>
          </p:nvPr>
        </p:nvSpPr>
        <p:spPr>
          <a:xfrm>
            <a:off x="2736272" y="22060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6" name="Text Placeholder 15">
            <a:extLst>
              <a:ext uri="{FF2B5EF4-FFF2-40B4-BE49-F238E27FC236}">
                <a16:creationId xmlns:a16="http://schemas.microsoft.com/office/drawing/2014/main" id="{FDD59F1B-5150-9B42-A74F-9B7B95E5F924}"/>
              </a:ext>
            </a:extLst>
          </p:cNvPr>
          <p:cNvSpPr>
            <a:spLocks noGrp="1"/>
          </p:cNvSpPr>
          <p:nvPr>
            <p:ph type="body" sz="quarter" idx="10"/>
          </p:nvPr>
        </p:nvSpPr>
        <p:spPr>
          <a:xfrm>
            <a:off x="2736272" y="32638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6782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0" y="1049867"/>
            <a:ext cx="12192000" cy="58081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sp>
        <p:nvSpPr>
          <p:cNvPr id="3" name="Rectangle 2">
            <a:extLst>
              <a:ext uri="{FF2B5EF4-FFF2-40B4-BE49-F238E27FC236}">
                <a16:creationId xmlns:a16="http://schemas.microsoft.com/office/drawing/2014/main" id="{C7723599-E930-C24C-864A-7AD0F91A1084}"/>
              </a:ext>
            </a:extLst>
          </p:cNvPr>
          <p:cNvSpPr/>
          <p:nvPr userDrawn="1"/>
        </p:nvSpPr>
        <p:spPr>
          <a:xfrm>
            <a:off x="4241800" y="0"/>
            <a:ext cx="5545138" cy="9847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81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
        <p:nvSpPr>
          <p:cNvPr id="5" name="Rectangle 4">
            <a:extLst>
              <a:ext uri="{FF2B5EF4-FFF2-40B4-BE49-F238E27FC236}">
                <a16:creationId xmlns:a16="http://schemas.microsoft.com/office/drawing/2014/main" id="{1A412EF1-13B4-2145-813A-C2A15D161568}"/>
              </a:ext>
            </a:extLst>
          </p:cNvPr>
          <p:cNvSpPr/>
          <p:nvPr userDrawn="1"/>
        </p:nvSpPr>
        <p:spPr>
          <a:xfrm>
            <a:off x="4241800" y="0"/>
            <a:ext cx="5545138" cy="9847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562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B6EFE77-251B-F949-A778-C011734B6ABE}"/>
              </a:ext>
            </a:extLst>
          </p:cNvPr>
          <p:cNvSpPr>
            <a:spLocks noGrp="1"/>
          </p:cNvSpPr>
          <p:nvPr>
            <p:ph type="pic" sz="quarter" idx="10"/>
          </p:nvPr>
        </p:nvSpPr>
        <p:spPr>
          <a:xfrm>
            <a:off x="0" y="0"/>
            <a:ext cx="4249271" cy="6795247"/>
          </a:xfrm>
          <a:prstGeom prst="rect">
            <a:avLst/>
          </a:prstGeom>
        </p:spPr>
        <p:txBody>
          <a:bodyPr/>
          <a:lstStyle/>
          <a:p>
            <a:endParaRPr lang="en-GB"/>
          </a:p>
        </p:txBody>
      </p:sp>
      <p:sp>
        <p:nvSpPr>
          <p:cNvPr id="10" name="Rectangle 9">
            <a:extLst>
              <a:ext uri="{FF2B5EF4-FFF2-40B4-BE49-F238E27FC236}">
                <a16:creationId xmlns:a16="http://schemas.microsoft.com/office/drawing/2014/main" id="{4EF2AAAF-F3F2-FD49-86C1-EAB65B1A3813}"/>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91E8721D-F600-8748-83E2-6F4C1890FCBD}"/>
              </a:ext>
            </a:extLst>
          </p:cNvPr>
          <p:cNvSpPr>
            <a:spLocks noGrp="1"/>
          </p:cNvSpPr>
          <p:nvPr>
            <p:ph type="title" hasCustomPrompt="1"/>
          </p:nvPr>
        </p:nvSpPr>
        <p:spPr>
          <a:xfrm>
            <a:off x="4565073" y="2448935"/>
            <a:ext cx="729355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63DBBB59-EFBB-6E43-AC14-66A813059DAD}"/>
              </a:ext>
            </a:extLst>
          </p:cNvPr>
          <p:cNvSpPr>
            <a:spLocks noGrp="1"/>
          </p:cNvSpPr>
          <p:nvPr>
            <p:ph type="body" sz="quarter" idx="11"/>
          </p:nvPr>
        </p:nvSpPr>
        <p:spPr>
          <a:xfrm>
            <a:off x="4565073" y="3506694"/>
            <a:ext cx="729355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92186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1" y="-1"/>
            <a:ext cx="12192000" cy="68580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3804060" y="886696"/>
            <a:ext cx="4583875" cy="612679"/>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879517" y="247330"/>
            <a:ext cx="6432963" cy="612680"/>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grpSp>
        <p:nvGrpSpPr>
          <p:cNvPr id="30" name="Group 29">
            <a:extLst>
              <a:ext uri="{FF2B5EF4-FFF2-40B4-BE49-F238E27FC236}">
                <a16:creationId xmlns:a16="http://schemas.microsoft.com/office/drawing/2014/main" id="{3465FE3C-F2E7-1F43-8E89-3FE518EDF9F4}"/>
              </a:ext>
            </a:extLst>
          </p:cNvPr>
          <p:cNvGrpSpPr/>
          <p:nvPr userDrawn="1"/>
        </p:nvGrpSpPr>
        <p:grpSpPr>
          <a:xfrm>
            <a:off x="1213420" y="1716744"/>
            <a:ext cx="9532195" cy="5131222"/>
            <a:chOff x="1531778" y="1344905"/>
            <a:chExt cx="9532195" cy="5131222"/>
          </a:xfrm>
        </p:grpSpPr>
        <p:pic>
          <p:nvPicPr>
            <p:cNvPr id="4" name="Picture 3" descr="A map of the world&#10;&#10;Description automatically generated with medium confidence">
              <a:extLst>
                <a:ext uri="{FF2B5EF4-FFF2-40B4-BE49-F238E27FC236}">
                  <a16:creationId xmlns:a16="http://schemas.microsoft.com/office/drawing/2014/main" id="{E932CF54-2DAA-E342-98A2-3E9C87C5E79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31778" y="1344905"/>
              <a:ext cx="9532195" cy="5131222"/>
            </a:xfrm>
            <a:prstGeom prst="rect">
              <a:avLst/>
            </a:prstGeom>
          </p:spPr>
        </p:pic>
        <p:grpSp>
          <p:nvGrpSpPr>
            <p:cNvPr id="5" name="Group 4">
              <a:extLst>
                <a:ext uri="{FF2B5EF4-FFF2-40B4-BE49-F238E27FC236}">
                  <a16:creationId xmlns:a16="http://schemas.microsoft.com/office/drawing/2014/main" id="{2A5CEA54-D8D0-144F-8B50-A15075817B88}"/>
                </a:ext>
              </a:extLst>
            </p:cNvPr>
            <p:cNvGrpSpPr/>
            <p:nvPr userDrawn="1"/>
          </p:nvGrpSpPr>
          <p:grpSpPr>
            <a:xfrm>
              <a:off x="4543467" y="2895144"/>
              <a:ext cx="4667275" cy="2282635"/>
              <a:chOff x="8631725" y="7259390"/>
              <a:chExt cx="8976547" cy="3885549"/>
            </a:xfrm>
          </p:grpSpPr>
          <p:sp>
            <p:nvSpPr>
              <p:cNvPr id="9" name="Shape 46">
                <a:extLst>
                  <a:ext uri="{FF2B5EF4-FFF2-40B4-BE49-F238E27FC236}">
                    <a16:creationId xmlns:a16="http://schemas.microsoft.com/office/drawing/2014/main" id="{C2166069-882D-A742-99D7-CC29834E8E6E}"/>
                  </a:ext>
                </a:extLst>
              </p:cNvPr>
              <p:cNvSpPr txBox="1">
                <a:spLocks noChangeArrowheads="1"/>
              </p:cNvSpPr>
              <p:nvPr userDrawn="1"/>
            </p:nvSpPr>
            <p:spPr bwMode="auto">
              <a:xfrm>
                <a:off x="8631725" y="9448201"/>
                <a:ext cx="1689622"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BRAZIL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0" name="Shape 46">
                <a:extLst>
                  <a:ext uri="{FF2B5EF4-FFF2-40B4-BE49-F238E27FC236}">
                    <a16:creationId xmlns:a16="http://schemas.microsoft.com/office/drawing/2014/main" id="{4218D1C5-1C12-4240-B7C7-DD0FCF205198}"/>
                  </a:ext>
                </a:extLst>
              </p:cNvPr>
              <p:cNvSpPr txBox="1">
                <a:spLocks noChangeArrowheads="1"/>
              </p:cNvSpPr>
              <p:nvPr userDrawn="1"/>
            </p:nvSpPr>
            <p:spPr bwMode="auto">
              <a:xfrm>
                <a:off x="9197531" y="7379318"/>
                <a:ext cx="2060607"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PORTUGAL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1" name="Shape 46">
                <a:extLst>
                  <a:ext uri="{FF2B5EF4-FFF2-40B4-BE49-F238E27FC236}">
                    <a16:creationId xmlns:a16="http://schemas.microsoft.com/office/drawing/2014/main" id="{FCFDA3E5-BD32-E54F-BD46-CDDD603468DA}"/>
                  </a:ext>
                </a:extLst>
              </p:cNvPr>
              <p:cNvSpPr txBox="1">
                <a:spLocks noChangeArrowheads="1"/>
              </p:cNvSpPr>
              <p:nvPr userDrawn="1"/>
            </p:nvSpPr>
            <p:spPr bwMode="auto">
              <a:xfrm>
                <a:off x="11424421" y="9374066"/>
                <a:ext cx="1867793"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UGANDA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2" name="Shape 46">
                <a:extLst>
                  <a:ext uri="{FF2B5EF4-FFF2-40B4-BE49-F238E27FC236}">
                    <a16:creationId xmlns:a16="http://schemas.microsoft.com/office/drawing/2014/main" id="{6C75D4CA-A20A-D04B-B6CB-49509B444949}"/>
                  </a:ext>
                </a:extLst>
              </p:cNvPr>
              <p:cNvSpPr txBox="1">
                <a:spLocks noChangeArrowheads="1"/>
              </p:cNvSpPr>
              <p:nvPr userDrawn="1"/>
            </p:nvSpPr>
            <p:spPr bwMode="auto">
              <a:xfrm>
                <a:off x="11377375" y="10578443"/>
                <a:ext cx="2000696"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TANZANIA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3" name="Shape 46">
                <a:extLst>
                  <a:ext uri="{FF2B5EF4-FFF2-40B4-BE49-F238E27FC236}">
                    <a16:creationId xmlns:a16="http://schemas.microsoft.com/office/drawing/2014/main" id="{5D9BFE1E-EB75-694F-B104-EA32262B70DF}"/>
                  </a:ext>
                </a:extLst>
              </p:cNvPr>
              <p:cNvSpPr txBox="1">
                <a:spLocks noChangeArrowheads="1"/>
              </p:cNvSpPr>
              <p:nvPr userDrawn="1"/>
            </p:nvSpPr>
            <p:spPr bwMode="auto">
              <a:xfrm>
                <a:off x="13117976" y="9547144"/>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KENYA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4" name="Shape 46">
                <a:extLst>
                  <a:ext uri="{FF2B5EF4-FFF2-40B4-BE49-F238E27FC236}">
                    <a16:creationId xmlns:a16="http://schemas.microsoft.com/office/drawing/2014/main" id="{7CEDCE2B-7A6E-514F-933D-895B16C16843}"/>
                  </a:ext>
                </a:extLst>
              </p:cNvPr>
              <p:cNvSpPr txBox="1">
                <a:spLocks noChangeArrowheads="1"/>
              </p:cNvSpPr>
              <p:nvPr userDrawn="1"/>
            </p:nvSpPr>
            <p:spPr bwMode="auto">
              <a:xfrm>
                <a:off x="13155527" y="8992297"/>
                <a:ext cx="2122581" cy="49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PAKISTAN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5" name="Shape 46">
                <a:extLst>
                  <a:ext uri="{FF2B5EF4-FFF2-40B4-BE49-F238E27FC236}">
                    <a16:creationId xmlns:a16="http://schemas.microsoft.com/office/drawing/2014/main" id="{F637D6A7-7509-B04C-9427-7797188BDDFC}"/>
                  </a:ext>
                </a:extLst>
              </p:cNvPr>
              <p:cNvSpPr txBox="1">
                <a:spLocks noChangeArrowheads="1"/>
              </p:cNvSpPr>
              <p:nvPr userDrawn="1"/>
            </p:nvSpPr>
            <p:spPr bwMode="auto">
              <a:xfrm>
                <a:off x="15447344" y="8035940"/>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INDIA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6" name="Shape 46">
                <a:extLst>
                  <a:ext uri="{FF2B5EF4-FFF2-40B4-BE49-F238E27FC236}">
                    <a16:creationId xmlns:a16="http://schemas.microsoft.com/office/drawing/2014/main" id="{9EB4DFC2-7B83-9B45-BE72-BA762D5E4693}"/>
                  </a:ext>
                </a:extLst>
              </p:cNvPr>
              <p:cNvSpPr txBox="1">
                <a:spLocks noChangeArrowheads="1"/>
              </p:cNvSpPr>
              <p:nvPr userDrawn="1"/>
            </p:nvSpPr>
            <p:spPr bwMode="auto">
              <a:xfrm>
                <a:off x="14925641" y="7259390"/>
                <a:ext cx="2682631" cy="70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KYRGYZSTAN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7" name="Shape 46">
                <a:extLst>
                  <a:ext uri="{FF2B5EF4-FFF2-40B4-BE49-F238E27FC236}">
                    <a16:creationId xmlns:a16="http://schemas.microsoft.com/office/drawing/2014/main" id="{E4A5A3C0-D224-B141-B3BF-E6E9A612EC8B}"/>
                  </a:ext>
                </a:extLst>
              </p:cNvPr>
              <p:cNvSpPr txBox="1">
                <a:spLocks noChangeArrowheads="1"/>
              </p:cNvSpPr>
              <p:nvPr userDrawn="1"/>
            </p:nvSpPr>
            <p:spPr bwMode="auto">
              <a:xfrm>
                <a:off x="12912493" y="7466835"/>
                <a:ext cx="2186610"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TAJIKISTAN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8" name="Shape 46">
                <a:extLst>
                  <a:ext uri="{FF2B5EF4-FFF2-40B4-BE49-F238E27FC236}">
                    <a16:creationId xmlns:a16="http://schemas.microsoft.com/office/drawing/2014/main" id="{C094DCF8-E662-1347-B3C9-33C420A2C102}"/>
                  </a:ext>
                </a:extLst>
              </p:cNvPr>
              <p:cNvSpPr txBox="1">
                <a:spLocks noChangeArrowheads="1"/>
              </p:cNvSpPr>
              <p:nvPr userDrawn="1"/>
            </p:nvSpPr>
            <p:spPr bwMode="auto">
              <a:xfrm>
                <a:off x="12230002" y="7881167"/>
                <a:ext cx="2642354" cy="55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dirty="0">
                    <a:solidFill>
                      <a:sysClr val="windowText" lastClr="000000"/>
                    </a:solidFill>
                    <a:latin typeface="CoreSansG-Regular" panose="020B0503030302020202" pitchFamily="34" charset="77"/>
                    <a:sym typeface="Lato" panose="020F0502020204030203" pitchFamily="34" charset="77"/>
                  </a:rPr>
                  <a:t>AFGHANISTAN</a:t>
                </a:r>
                <a:endParaRPr lang="en-US" altLang="en-PT" sz="1100" b="1" dirty="0">
                  <a:solidFill>
                    <a:sysClr val="windowText" lastClr="000000"/>
                  </a:solidFill>
                  <a:latin typeface="CoreSansG-Italic" panose="020B0503030302020202" pitchFamily="34" charset="77"/>
                  <a:sym typeface="Lato" panose="020F0502020204030203" pitchFamily="34" charset="77"/>
                </a:endParaRPr>
              </a:p>
            </p:txBody>
          </p:sp>
          <p:cxnSp>
            <p:nvCxnSpPr>
              <p:cNvPr id="19" name="Straight Connector 18">
                <a:extLst>
                  <a:ext uri="{FF2B5EF4-FFF2-40B4-BE49-F238E27FC236}">
                    <a16:creationId xmlns:a16="http://schemas.microsoft.com/office/drawing/2014/main" id="{07428048-F755-7C40-A6FF-69C065DD9810}"/>
                  </a:ext>
                </a:extLst>
              </p:cNvPr>
              <p:cNvCxnSpPr>
                <a:cxnSpLocks/>
              </p:cNvCxnSpPr>
              <p:nvPr userDrawn="1"/>
            </p:nvCxnSpPr>
            <p:spPr>
              <a:xfrm>
                <a:off x="11000948" y="7658293"/>
                <a:ext cx="0" cy="494514"/>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177627-BA21-334A-816A-8AD57BB1A6D6}"/>
                  </a:ext>
                </a:extLst>
              </p:cNvPr>
              <p:cNvCxnSpPr>
                <a:cxnSpLocks/>
              </p:cNvCxnSpPr>
              <p:nvPr userDrawn="1"/>
            </p:nvCxnSpPr>
            <p:spPr>
              <a:xfrm>
                <a:off x="8776644" y="9711493"/>
                <a:ext cx="0" cy="83951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CDD73A-5929-4A4F-B003-AE3E3C0F77C4}"/>
                  </a:ext>
                </a:extLst>
              </p:cNvPr>
              <p:cNvCxnSpPr>
                <a:cxnSpLocks/>
              </p:cNvCxnSpPr>
              <p:nvPr userDrawn="1"/>
            </p:nvCxnSpPr>
            <p:spPr>
              <a:xfrm>
                <a:off x="13025418" y="9638708"/>
                <a:ext cx="0" cy="44811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8E830-E6BD-9047-9AF5-25A75BF2F7BD}"/>
                  </a:ext>
                </a:extLst>
              </p:cNvPr>
              <p:cNvCxnSpPr>
                <a:cxnSpLocks/>
              </p:cNvCxnSpPr>
              <p:nvPr userDrawn="1"/>
            </p:nvCxnSpPr>
            <p:spPr>
              <a:xfrm>
                <a:off x="13091531" y="10435647"/>
                <a:ext cx="0" cy="61669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9112CA-4277-A247-BA0F-B0870851DD62}"/>
                  </a:ext>
                </a:extLst>
              </p:cNvPr>
              <p:cNvCxnSpPr>
                <a:cxnSpLocks/>
              </p:cNvCxnSpPr>
              <p:nvPr userDrawn="1"/>
            </p:nvCxnSpPr>
            <p:spPr>
              <a:xfrm>
                <a:off x="13329483" y="9830392"/>
                <a:ext cx="0" cy="36458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1C8175-6A1E-3045-AB9E-DCCA0AB1139D}"/>
                  </a:ext>
                </a:extLst>
              </p:cNvPr>
              <p:cNvCxnSpPr>
                <a:cxnSpLocks/>
              </p:cNvCxnSpPr>
              <p:nvPr userDrawn="1"/>
            </p:nvCxnSpPr>
            <p:spPr>
              <a:xfrm>
                <a:off x="14885577" y="8826020"/>
                <a:ext cx="0" cy="63795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95C20B-A74A-E44D-A061-D91BCE579043}"/>
                  </a:ext>
                </a:extLst>
              </p:cNvPr>
              <p:cNvCxnSpPr>
                <a:cxnSpLocks/>
              </p:cNvCxnSpPr>
              <p:nvPr userDrawn="1"/>
            </p:nvCxnSpPr>
            <p:spPr>
              <a:xfrm>
                <a:off x="14653573" y="8152807"/>
                <a:ext cx="0" cy="35107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0E4C0D-DECD-ED47-AD56-254ABDF63026}"/>
                  </a:ext>
                </a:extLst>
              </p:cNvPr>
              <p:cNvCxnSpPr>
                <a:cxnSpLocks/>
              </p:cNvCxnSpPr>
              <p:nvPr userDrawn="1"/>
            </p:nvCxnSpPr>
            <p:spPr>
              <a:xfrm>
                <a:off x="15644194" y="8328344"/>
                <a:ext cx="0" cy="73010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289C25-82DB-8146-A951-38FAA7FFDD14}"/>
                  </a:ext>
                </a:extLst>
              </p:cNvPr>
              <p:cNvCxnSpPr>
                <a:cxnSpLocks/>
              </p:cNvCxnSpPr>
              <p:nvPr userDrawn="1"/>
            </p:nvCxnSpPr>
            <p:spPr>
              <a:xfrm>
                <a:off x="14885577" y="7744613"/>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C9C108-BA03-DD4D-AB90-611FFC318A40}"/>
                  </a:ext>
                </a:extLst>
              </p:cNvPr>
              <p:cNvCxnSpPr>
                <a:cxnSpLocks/>
              </p:cNvCxnSpPr>
              <p:nvPr userDrawn="1"/>
            </p:nvCxnSpPr>
            <p:spPr>
              <a:xfrm>
                <a:off x="15101065" y="7539215"/>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31" name="Picture 30" descr="Logo&#10;&#10;Description automatically generated with medium confidence">
            <a:extLst>
              <a:ext uri="{FF2B5EF4-FFF2-40B4-BE49-F238E27FC236}">
                <a16:creationId xmlns:a16="http://schemas.microsoft.com/office/drawing/2014/main" id="{EA4FDAFD-C7D5-1545-9120-64BE51CA4C2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6C692130-F041-D947-801E-3130E3CFAEA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sp>
        <p:nvSpPr>
          <p:cNvPr id="33" name="Rectangle 32">
            <a:extLst>
              <a:ext uri="{FF2B5EF4-FFF2-40B4-BE49-F238E27FC236}">
                <a16:creationId xmlns:a16="http://schemas.microsoft.com/office/drawing/2014/main" id="{B6F474CA-C74A-8A43-9C36-4325357DDB8B}"/>
              </a:ext>
            </a:extLst>
          </p:cNvPr>
          <p:cNvSpPr/>
          <p:nvPr userDrawn="1"/>
        </p:nvSpPr>
        <p:spPr>
          <a:xfrm>
            <a:off x="10110651" y="6342867"/>
            <a:ext cx="2081349" cy="515133"/>
          </a:xfrm>
          <a:prstGeom prst="rect">
            <a:avLst/>
          </a:prstGeom>
          <a:solidFill>
            <a:srgbClr val="00B0F0">
              <a:alpha val="254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613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D56667-D82A-8F48-9B2B-71F2B3C3D207}"/>
              </a:ext>
            </a:extLst>
          </p:cNvPr>
          <p:cNvSpPr>
            <a:spLocks noGrp="1"/>
          </p:cNvSpPr>
          <p:nvPr>
            <p:ph type="pic" sz="quarter" idx="10"/>
          </p:nvPr>
        </p:nvSpPr>
        <p:spPr>
          <a:xfrm>
            <a:off x="1" y="0"/>
            <a:ext cx="6096000" cy="6858000"/>
          </a:xfrm>
          <a:prstGeom prst="rect">
            <a:avLst/>
          </a:prstGeom>
        </p:spPr>
        <p:txBody>
          <a:bodyPr/>
          <a:lstStyle/>
          <a:p>
            <a:endParaRPr lang="en-GB"/>
          </a:p>
        </p:txBody>
      </p:sp>
      <p:sp>
        <p:nvSpPr>
          <p:cNvPr id="17" name="Text Placeholder 15">
            <a:extLst>
              <a:ext uri="{FF2B5EF4-FFF2-40B4-BE49-F238E27FC236}">
                <a16:creationId xmlns:a16="http://schemas.microsoft.com/office/drawing/2014/main" id="{64438F9E-7296-8446-AC7C-B1C157A4BA9B}"/>
              </a:ext>
            </a:extLst>
          </p:cNvPr>
          <p:cNvSpPr>
            <a:spLocks noGrp="1"/>
          </p:cNvSpPr>
          <p:nvPr>
            <p:ph type="body" sz="quarter" idx="11" hasCustomPrompt="1"/>
          </p:nvPr>
        </p:nvSpPr>
        <p:spPr>
          <a:xfrm>
            <a:off x="6551034" y="1358807"/>
            <a:ext cx="5065233"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288748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phic 28">
            <a:extLst>
              <a:ext uri="{FF2B5EF4-FFF2-40B4-BE49-F238E27FC236}">
                <a16:creationId xmlns:a16="http://schemas.microsoft.com/office/drawing/2014/main" id="{FB76A1A5-D587-294A-99F3-389B44111C02}"/>
              </a:ext>
            </a:extLst>
          </p:cNvPr>
          <p:cNvPicPr>
            <a:picLocks noChangeAspect="1" noChangeArrowheads="1"/>
          </p:cNvPicPr>
          <p:nvPr userDrawn="1"/>
        </p:nvPicPr>
        <p:blipFill>
          <a:blip r:embed="rId22" cstate="screen">
            <a:extLst>
              <a:ext uri="{28A0092B-C50C-407E-A947-70E740481C1C}">
                <a14:useLocalDpi xmlns:a14="http://schemas.microsoft.com/office/drawing/2010/main" val="0"/>
              </a:ext>
            </a:extLst>
          </a:blip>
          <a:srcRect/>
          <a:stretch>
            <a:fillRect/>
          </a:stretch>
        </p:blipFill>
        <p:spPr bwMode="auto">
          <a:xfrm>
            <a:off x="10075077" y="6301445"/>
            <a:ext cx="827569" cy="4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1392724-45C6-A440-A30C-96436A9B22FD}"/>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10907592" y="6330021"/>
            <a:ext cx="1284408" cy="425409"/>
          </a:xfrm>
          <a:prstGeom prst="rect">
            <a:avLst/>
          </a:prstGeom>
        </p:spPr>
      </p:pic>
    </p:spTree>
    <p:extLst>
      <p:ext uri="{BB962C8B-B14F-4D97-AF65-F5344CB8AC3E}">
        <p14:creationId xmlns:p14="http://schemas.microsoft.com/office/powerpoint/2010/main" val="2096071922"/>
      </p:ext>
    </p:extLst>
  </p:cSld>
  <p:clrMap bg1="lt1" tx1="dk1" bg2="lt2" tx2="dk2" accent1="accent1" accent2="accent2" accent3="accent3" accent4="accent4" accent5="accent5" accent6="accent6" hlink="hlink" folHlink="folHlink"/>
  <p:sldLayoutIdLst>
    <p:sldLayoutId id="2147483698" r:id="rId1"/>
    <p:sldLayoutId id="2147483748" r:id="rId2"/>
    <p:sldLayoutId id="2147483743" r:id="rId3"/>
    <p:sldLayoutId id="2147483697" r:id="rId4"/>
    <p:sldLayoutId id="2147483733" r:id="rId5"/>
    <p:sldLayoutId id="2147483702" r:id="rId6"/>
    <p:sldLayoutId id="2147483700" r:id="rId7"/>
    <p:sldLayoutId id="2147483734" r:id="rId8"/>
    <p:sldLayoutId id="2147483701" r:id="rId9"/>
    <p:sldLayoutId id="2147483703" r:id="rId10"/>
    <p:sldLayoutId id="2147483735" r:id="rId11"/>
    <p:sldLayoutId id="2147483736" r:id="rId12"/>
    <p:sldLayoutId id="2147483704" r:id="rId13"/>
    <p:sldLayoutId id="2147483738" r:id="rId14"/>
    <p:sldLayoutId id="2147483739" r:id="rId15"/>
    <p:sldLayoutId id="2147483741" r:id="rId16"/>
    <p:sldLayoutId id="2147483740" r:id="rId17"/>
    <p:sldLayoutId id="2147483742" r:id="rId18"/>
    <p:sldLayoutId id="2147483737" r:id="rId19"/>
    <p:sldLayoutId id="2147483744" r:id="rId20"/>
  </p:sldLayoutIdLst>
  <p:txStyles>
    <p:title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5.svg"/><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28.jpeg"/><Relationship Id="rId4" Type="http://schemas.openxmlformats.org/officeDocument/2006/relationships/image" Target="../media/image23.sv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5.svg"/><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28.jpeg"/><Relationship Id="rId4" Type="http://schemas.openxmlformats.org/officeDocument/2006/relationships/image" Target="../media/image23.sv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www.education.ox.ac.uk/about-us/a-new-professorial-appointment/" TargetMode="External"/><Relationship Id="rId2" Type="http://schemas.openxmlformats.org/officeDocument/2006/relationships/hyperlink" Target="https://assets.publishing.service.gov.uk/media/593e6e6240f0b63e0b000249/Nag_Final_Report_20170517.pdf" TargetMode="Externa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0953A-B39D-644C-A839-326CDB62BCC0}"/>
              </a:ext>
            </a:extLst>
          </p:cNvPr>
          <p:cNvSpPr txBox="1"/>
          <p:nvPr/>
        </p:nvSpPr>
        <p:spPr>
          <a:xfrm>
            <a:off x="6096000" y="3429000"/>
            <a:ext cx="4970207" cy="3046988"/>
          </a:xfrm>
          <a:prstGeom prst="rect">
            <a:avLst/>
          </a:prstGeom>
          <a:noFill/>
        </p:spPr>
        <p:txBody>
          <a:bodyPr wrap="square" lIns="91440" tIns="45720" rIns="91440" bIns="45720" rtlCol="0" anchor="t">
            <a:spAutoFit/>
          </a:bodyPr>
          <a:lstStyle/>
          <a:p>
            <a:r>
              <a:rPr lang="en-GB" sz="4000">
                <a:solidFill>
                  <a:schemeClr val="bg1"/>
                </a:solidFill>
                <a:latin typeface="CORESANSG-REGULAR"/>
              </a:rPr>
              <a:t>SCHOOLS2030'S APPROACH</a:t>
            </a:r>
            <a:br>
              <a:rPr lang="en-GB" sz="4000">
                <a:latin typeface="CORESANSG-REGULAR" panose="020B0503030302020202" pitchFamily="34" charset="77"/>
              </a:rPr>
            </a:br>
            <a:r>
              <a:rPr lang="en-GB" sz="4000">
                <a:solidFill>
                  <a:schemeClr val="bg1"/>
                </a:solidFill>
                <a:latin typeface="CORESANSG-REGULAR"/>
              </a:rPr>
              <a:t>TO ASSESSMENT:</a:t>
            </a:r>
          </a:p>
          <a:p>
            <a:r>
              <a:rPr lang="en-GB" sz="2400">
                <a:solidFill>
                  <a:schemeClr val="bg1"/>
                </a:solidFill>
                <a:latin typeface="CORESANSG-REGULAR"/>
              </a:rPr>
              <a:t>Re-balancing power dynamics and reconceptualising ‘rigour’</a:t>
            </a:r>
          </a:p>
          <a:p>
            <a:r>
              <a:rPr lang="en-GB" sz="2400">
                <a:solidFill>
                  <a:schemeClr val="bg1"/>
                </a:solidFill>
                <a:latin typeface="CORESANSG-REGULAR"/>
              </a:rPr>
              <a:t>in measuring learning</a:t>
            </a:r>
          </a:p>
        </p:txBody>
      </p:sp>
    </p:spTree>
    <p:extLst>
      <p:ext uri="{BB962C8B-B14F-4D97-AF65-F5344CB8AC3E}">
        <p14:creationId xmlns:p14="http://schemas.microsoft.com/office/powerpoint/2010/main" val="2041782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197001" y="1694261"/>
            <a:ext cx="8574665" cy="808616"/>
          </a:xfrm>
        </p:spPr>
        <p:txBody>
          <a:bodyPr>
            <a:normAutofit fontScale="90000"/>
          </a:bodyPr>
          <a:lstStyle/>
          <a:p>
            <a:r>
              <a:rPr lang="en-GB"/>
              <a:t>OUR APPROACH TO ASSESSMENT</a:t>
            </a:r>
            <a:br>
              <a:rPr lang="en-GB"/>
            </a:br>
            <a:r>
              <a:rPr lang="en-GB"/>
              <a:t>Three Underpinning Values:</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p:txBody>
          <a:bodyPr/>
          <a:lstStyle/>
          <a:p>
            <a:pPr marL="514350" indent="-514350">
              <a:buAutoNum type="arabicPeriod"/>
            </a:pPr>
            <a:r>
              <a:rPr lang="en-GB"/>
              <a:t>Assessment tools must be useful and useable by teachers as part of their human-centred design journeys</a:t>
            </a:r>
          </a:p>
        </p:txBody>
      </p:sp>
    </p:spTree>
    <p:extLst>
      <p:ext uri="{BB962C8B-B14F-4D97-AF65-F5344CB8AC3E}">
        <p14:creationId xmlns:p14="http://schemas.microsoft.com/office/powerpoint/2010/main" val="44336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197001" y="1694261"/>
            <a:ext cx="8574665" cy="808616"/>
          </a:xfrm>
        </p:spPr>
        <p:txBody>
          <a:bodyPr>
            <a:normAutofit fontScale="90000"/>
          </a:bodyPr>
          <a:lstStyle/>
          <a:p>
            <a:r>
              <a:rPr lang="en-GB"/>
              <a:t>OUR APPROACH TO ASSESSMENT</a:t>
            </a:r>
            <a:br>
              <a:rPr lang="en-GB"/>
            </a:br>
            <a:r>
              <a:rPr lang="en-GB"/>
              <a:t>Three Underpinning Values:</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p:txBody>
          <a:bodyPr/>
          <a:lstStyle/>
          <a:p>
            <a:pPr marL="514350" indent="-514350">
              <a:buAutoNum type="arabicPeriod"/>
            </a:pPr>
            <a:r>
              <a:rPr lang="en-GB"/>
              <a:t>Assessment tools must be useful and useable by teachers as part of their human-centred design journeys</a:t>
            </a:r>
          </a:p>
          <a:p>
            <a:pPr marL="514350" indent="-514350">
              <a:buAutoNum type="arabicPeriod"/>
            </a:pPr>
            <a:r>
              <a:rPr lang="en-GB"/>
              <a:t>Assessment tools must be contextually-relevant</a:t>
            </a:r>
          </a:p>
        </p:txBody>
      </p:sp>
    </p:spTree>
    <p:extLst>
      <p:ext uri="{BB962C8B-B14F-4D97-AF65-F5344CB8AC3E}">
        <p14:creationId xmlns:p14="http://schemas.microsoft.com/office/powerpoint/2010/main" val="3969833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197001" y="1694261"/>
            <a:ext cx="8574665" cy="808616"/>
          </a:xfrm>
        </p:spPr>
        <p:txBody>
          <a:bodyPr>
            <a:normAutofit fontScale="90000"/>
          </a:bodyPr>
          <a:lstStyle/>
          <a:p>
            <a:r>
              <a:rPr lang="en-GB"/>
              <a:t>OUR APPROACH TO ASSESSMENT</a:t>
            </a:r>
            <a:br>
              <a:rPr lang="en-GB"/>
            </a:br>
            <a:r>
              <a:rPr lang="en-GB"/>
              <a:t>Three Underpinning Values:</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p:txBody>
          <a:bodyPr/>
          <a:lstStyle/>
          <a:p>
            <a:pPr marL="514350" indent="-514350">
              <a:buAutoNum type="arabicPeriod"/>
            </a:pPr>
            <a:r>
              <a:rPr lang="en-GB"/>
              <a:t>Assessment tools must be useful and useable by teachers as part of their human-centred design journeys</a:t>
            </a:r>
          </a:p>
          <a:p>
            <a:pPr marL="514350" indent="-514350">
              <a:buAutoNum type="arabicPeriod"/>
            </a:pPr>
            <a:r>
              <a:rPr lang="en-GB"/>
              <a:t>Assessment tools must be contextually-relevant</a:t>
            </a:r>
          </a:p>
          <a:p>
            <a:pPr marL="514350" indent="-514350">
              <a:buAutoNum type="arabicPeriod"/>
            </a:pPr>
            <a:r>
              <a:rPr lang="en-GB"/>
              <a:t>Assessment tools must be free and open source</a:t>
            </a:r>
          </a:p>
        </p:txBody>
      </p:sp>
    </p:spTree>
    <p:extLst>
      <p:ext uri="{BB962C8B-B14F-4D97-AF65-F5344CB8AC3E}">
        <p14:creationId xmlns:p14="http://schemas.microsoft.com/office/powerpoint/2010/main" val="1062481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FC309D-B2DF-A14A-9320-DB02C3C84EC3}"/>
              </a:ext>
            </a:extLst>
          </p:cNvPr>
          <p:cNvSpPr/>
          <p:nvPr/>
        </p:nvSpPr>
        <p:spPr>
          <a:xfrm>
            <a:off x="14255" y="0"/>
            <a:ext cx="35133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 name="TextBox 11">
            <a:extLst>
              <a:ext uri="{FF2B5EF4-FFF2-40B4-BE49-F238E27FC236}">
                <a16:creationId xmlns:a16="http://schemas.microsoft.com/office/drawing/2014/main" id="{04223688-3F3D-F64A-85E9-9D37DBF66F93}"/>
              </a:ext>
            </a:extLst>
          </p:cNvPr>
          <p:cNvSpPr txBox="1"/>
          <p:nvPr/>
        </p:nvSpPr>
        <p:spPr>
          <a:xfrm>
            <a:off x="258641" y="1458595"/>
            <a:ext cx="2996148" cy="3970318"/>
          </a:xfrm>
          <a:prstGeom prst="rect">
            <a:avLst/>
          </a:prstGeom>
          <a:noFill/>
        </p:spPr>
        <p:txBody>
          <a:bodyPr wrap="square" rtlCol="0">
            <a:spAutoFit/>
          </a:bodyPr>
          <a:lstStyle/>
          <a:p>
            <a:r>
              <a:rPr lang="en-GB" sz="2800">
                <a:solidFill>
                  <a:schemeClr val="bg1"/>
                </a:solidFill>
                <a:latin typeface="CORESANSG-LIGHT" panose="020B0303030302020202" pitchFamily="34" charset="77"/>
              </a:rPr>
              <a:t>In consultation with National Advisory Committees, each country has identified five key domains to focus on for each age group</a:t>
            </a:r>
          </a:p>
        </p:txBody>
      </p:sp>
      <p:pic>
        <p:nvPicPr>
          <p:cNvPr id="17" name="Picture 16" descr="Diagram&#10;&#10;Description automatically generated">
            <a:extLst>
              <a:ext uri="{FF2B5EF4-FFF2-40B4-BE49-F238E27FC236}">
                <a16:creationId xmlns:a16="http://schemas.microsoft.com/office/drawing/2014/main" id="{6FB9B67A-728D-3C47-A9D2-68806BB73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293" y="117283"/>
            <a:ext cx="6840000" cy="6848465"/>
          </a:xfrm>
          <a:prstGeom prst="rect">
            <a:avLst/>
          </a:prstGeom>
        </p:spPr>
      </p:pic>
    </p:spTree>
    <p:extLst>
      <p:ext uri="{BB962C8B-B14F-4D97-AF65-F5344CB8AC3E}">
        <p14:creationId xmlns:p14="http://schemas.microsoft.com/office/powerpoint/2010/main" val="3786665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BE3228D-8E31-1C42-8854-6DEA9C504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293" y="117282"/>
            <a:ext cx="6840000" cy="6848465"/>
          </a:xfrm>
          <a:prstGeom prst="rect">
            <a:avLst/>
          </a:prstGeom>
        </p:spPr>
      </p:pic>
      <p:sp>
        <p:nvSpPr>
          <p:cNvPr id="7" name="Rectangle 6">
            <a:extLst>
              <a:ext uri="{FF2B5EF4-FFF2-40B4-BE49-F238E27FC236}">
                <a16:creationId xmlns:a16="http://schemas.microsoft.com/office/drawing/2014/main" id="{03FC309D-B2DF-A14A-9320-DB02C3C84EC3}"/>
              </a:ext>
            </a:extLst>
          </p:cNvPr>
          <p:cNvSpPr/>
          <p:nvPr/>
        </p:nvSpPr>
        <p:spPr>
          <a:xfrm>
            <a:off x="14255" y="0"/>
            <a:ext cx="35133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 name="TextBox 11">
            <a:extLst>
              <a:ext uri="{FF2B5EF4-FFF2-40B4-BE49-F238E27FC236}">
                <a16:creationId xmlns:a16="http://schemas.microsoft.com/office/drawing/2014/main" id="{04223688-3F3D-F64A-85E9-9D37DBF66F93}"/>
              </a:ext>
            </a:extLst>
          </p:cNvPr>
          <p:cNvSpPr txBox="1"/>
          <p:nvPr/>
        </p:nvSpPr>
        <p:spPr>
          <a:xfrm>
            <a:off x="258641" y="1458595"/>
            <a:ext cx="2996148" cy="3970318"/>
          </a:xfrm>
          <a:prstGeom prst="rect">
            <a:avLst/>
          </a:prstGeom>
          <a:noFill/>
        </p:spPr>
        <p:txBody>
          <a:bodyPr wrap="square" rtlCol="0">
            <a:spAutoFit/>
          </a:bodyPr>
          <a:lstStyle/>
          <a:p>
            <a:r>
              <a:rPr lang="en-GB" sz="2800">
                <a:solidFill>
                  <a:schemeClr val="bg1"/>
                </a:solidFill>
                <a:latin typeface="CORESANSG-LIGHT" panose="020B0303030302020202" pitchFamily="34" charset="77"/>
              </a:rPr>
              <a:t>In consultation with National Advisory Committees, each country has identified five key domains to focus on for each age group</a:t>
            </a:r>
          </a:p>
        </p:txBody>
      </p:sp>
    </p:spTree>
    <p:extLst>
      <p:ext uri="{BB962C8B-B14F-4D97-AF65-F5344CB8AC3E}">
        <p14:creationId xmlns:p14="http://schemas.microsoft.com/office/powerpoint/2010/main" val="1656984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E36C9B7A-0212-8E45-B594-BD40A1B01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293" y="117282"/>
            <a:ext cx="6840000" cy="6848468"/>
          </a:xfrm>
          <a:prstGeom prst="rect">
            <a:avLst/>
          </a:prstGeom>
        </p:spPr>
      </p:pic>
      <p:sp>
        <p:nvSpPr>
          <p:cNvPr id="7" name="Rectangle 6">
            <a:extLst>
              <a:ext uri="{FF2B5EF4-FFF2-40B4-BE49-F238E27FC236}">
                <a16:creationId xmlns:a16="http://schemas.microsoft.com/office/drawing/2014/main" id="{03FC309D-B2DF-A14A-9320-DB02C3C84EC3}"/>
              </a:ext>
            </a:extLst>
          </p:cNvPr>
          <p:cNvSpPr/>
          <p:nvPr/>
        </p:nvSpPr>
        <p:spPr>
          <a:xfrm>
            <a:off x="14255" y="0"/>
            <a:ext cx="35133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 name="TextBox 11">
            <a:extLst>
              <a:ext uri="{FF2B5EF4-FFF2-40B4-BE49-F238E27FC236}">
                <a16:creationId xmlns:a16="http://schemas.microsoft.com/office/drawing/2014/main" id="{04223688-3F3D-F64A-85E9-9D37DBF66F93}"/>
              </a:ext>
            </a:extLst>
          </p:cNvPr>
          <p:cNvSpPr txBox="1"/>
          <p:nvPr/>
        </p:nvSpPr>
        <p:spPr>
          <a:xfrm>
            <a:off x="258641" y="1458595"/>
            <a:ext cx="2996148" cy="3970318"/>
          </a:xfrm>
          <a:prstGeom prst="rect">
            <a:avLst/>
          </a:prstGeom>
          <a:noFill/>
        </p:spPr>
        <p:txBody>
          <a:bodyPr wrap="square" rtlCol="0">
            <a:spAutoFit/>
          </a:bodyPr>
          <a:lstStyle/>
          <a:p>
            <a:r>
              <a:rPr lang="en-GB" sz="2800">
                <a:solidFill>
                  <a:schemeClr val="bg1"/>
                </a:solidFill>
                <a:latin typeface="CORESANSG-LIGHT" panose="020B0303030302020202" pitchFamily="34" charset="77"/>
              </a:rPr>
              <a:t>In consultation with National Advisory Committees, each country has identified five key domains to focus on for each age group</a:t>
            </a:r>
          </a:p>
        </p:txBody>
      </p:sp>
    </p:spTree>
    <p:extLst>
      <p:ext uri="{BB962C8B-B14F-4D97-AF65-F5344CB8AC3E}">
        <p14:creationId xmlns:p14="http://schemas.microsoft.com/office/powerpoint/2010/main" val="2485423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riangle 45">
            <a:extLst>
              <a:ext uri="{FF2B5EF4-FFF2-40B4-BE49-F238E27FC236}">
                <a16:creationId xmlns:a16="http://schemas.microsoft.com/office/drawing/2014/main" id="{7453D4E6-337A-B346-ABDC-6577BCD0C880}"/>
              </a:ext>
            </a:extLst>
          </p:cNvPr>
          <p:cNvSpPr/>
          <p:nvPr/>
        </p:nvSpPr>
        <p:spPr>
          <a:xfrm rot="16200000">
            <a:off x="1908642" y="2726900"/>
            <a:ext cx="2577125" cy="13885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ounded Rectangle 50">
            <a:extLst>
              <a:ext uri="{FF2B5EF4-FFF2-40B4-BE49-F238E27FC236}">
                <a16:creationId xmlns:a16="http://schemas.microsoft.com/office/drawing/2014/main" id="{BAD2A3D9-0DA5-0C4C-A008-64D891F30FF6}"/>
              </a:ext>
            </a:extLst>
          </p:cNvPr>
          <p:cNvSpPr/>
          <p:nvPr/>
        </p:nvSpPr>
        <p:spPr>
          <a:xfrm>
            <a:off x="3283309" y="1753143"/>
            <a:ext cx="8018129" cy="3351714"/>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B824615F-CC23-994F-9DDF-027E012608D5}"/>
              </a:ext>
            </a:extLst>
          </p:cNvPr>
          <p:cNvGrpSpPr/>
          <p:nvPr/>
        </p:nvGrpSpPr>
        <p:grpSpPr>
          <a:xfrm>
            <a:off x="648560" y="2348739"/>
            <a:ext cx="3142801" cy="1953401"/>
            <a:chOff x="3516832" y="1383112"/>
            <a:chExt cx="3142801" cy="1953401"/>
          </a:xfrm>
        </p:grpSpPr>
        <p:grpSp>
          <p:nvGrpSpPr>
            <p:cNvPr id="53" name="Group 52">
              <a:extLst>
                <a:ext uri="{FF2B5EF4-FFF2-40B4-BE49-F238E27FC236}">
                  <a16:creationId xmlns:a16="http://schemas.microsoft.com/office/drawing/2014/main" id="{FC98EE55-1B85-B340-AE89-1599C1303DB3}"/>
                </a:ext>
              </a:extLst>
            </p:cNvPr>
            <p:cNvGrpSpPr/>
            <p:nvPr/>
          </p:nvGrpSpPr>
          <p:grpSpPr>
            <a:xfrm rot="5400000">
              <a:off x="3678541" y="1471650"/>
              <a:ext cx="1696179" cy="1696180"/>
              <a:chOff x="3678540" y="1471648"/>
              <a:chExt cx="1696179" cy="1696180"/>
            </a:xfrm>
          </p:grpSpPr>
          <p:grpSp>
            <p:nvGrpSpPr>
              <p:cNvPr id="66" name="Group 65">
                <a:extLst>
                  <a:ext uri="{FF2B5EF4-FFF2-40B4-BE49-F238E27FC236}">
                    <a16:creationId xmlns:a16="http://schemas.microsoft.com/office/drawing/2014/main" id="{37B9BBB1-86AF-BE48-8606-A46EC49BB60B}"/>
                  </a:ext>
                </a:extLst>
              </p:cNvPr>
              <p:cNvGrpSpPr/>
              <p:nvPr/>
            </p:nvGrpSpPr>
            <p:grpSpPr>
              <a:xfrm>
                <a:off x="3678540" y="1471650"/>
                <a:ext cx="1696178" cy="1696178"/>
                <a:chOff x="3678540" y="1396031"/>
                <a:chExt cx="1696178" cy="1696178"/>
              </a:xfrm>
            </p:grpSpPr>
            <p:sp>
              <p:nvSpPr>
                <p:cNvPr id="71" name="Block Arc 70">
                  <a:extLst>
                    <a:ext uri="{FF2B5EF4-FFF2-40B4-BE49-F238E27FC236}">
                      <a16:creationId xmlns:a16="http://schemas.microsoft.com/office/drawing/2014/main" id="{9A2DFC6D-2A65-F149-B709-728CE71E4095}"/>
                    </a:ext>
                  </a:extLst>
                </p:cNvPr>
                <p:cNvSpPr/>
                <p:nvPr/>
              </p:nvSpPr>
              <p:spPr>
                <a:xfrm>
                  <a:off x="3678540" y="1396031"/>
                  <a:ext cx="1696178" cy="1696178"/>
                </a:xfrm>
                <a:prstGeom prst="blockArc">
                  <a:avLst>
                    <a:gd name="adj1" fmla="val 11026026"/>
                    <a:gd name="adj2" fmla="val 13980949"/>
                    <a:gd name="adj3" fmla="val 878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2" name="Block Arc 71">
                  <a:extLst>
                    <a:ext uri="{FF2B5EF4-FFF2-40B4-BE49-F238E27FC236}">
                      <a16:creationId xmlns:a16="http://schemas.microsoft.com/office/drawing/2014/main" id="{B6057AE1-B7B5-0545-99FF-48617E941129}"/>
                    </a:ext>
                  </a:extLst>
                </p:cNvPr>
                <p:cNvSpPr/>
                <p:nvPr/>
              </p:nvSpPr>
              <p:spPr>
                <a:xfrm>
                  <a:off x="3678540" y="1396031"/>
                  <a:ext cx="1696178" cy="1696178"/>
                </a:xfrm>
                <a:prstGeom prst="blockArc">
                  <a:avLst>
                    <a:gd name="adj1" fmla="val 18463229"/>
                    <a:gd name="adj2" fmla="val 21427847"/>
                    <a:gd name="adj3" fmla="val 88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Block Arc 72">
                  <a:extLst>
                    <a:ext uri="{FF2B5EF4-FFF2-40B4-BE49-F238E27FC236}">
                      <a16:creationId xmlns:a16="http://schemas.microsoft.com/office/drawing/2014/main" id="{FC2DD29B-919E-2C4E-A2E6-B88DEED95368}"/>
                    </a:ext>
                  </a:extLst>
                </p:cNvPr>
                <p:cNvSpPr/>
                <p:nvPr/>
              </p:nvSpPr>
              <p:spPr>
                <a:xfrm>
                  <a:off x="3678540" y="1396031"/>
                  <a:ext cx="1696178" cy="1696178"/>
                </a:xfrm>
                <a:prstGeom prst="blockArc">
                  <a:avLst>
                    <a:gd name="adj1" fmla="val 14547521"/>
                    <a:gd name="adj2" fmla="val 17922703"/>
                    <a:gd name="adj3" fmla="val 82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7" name="Group 66">
                <a:extLst>
                  <a:ext uri="{FF2B5EF4-FFF2-40B4-BE49-F238E27FC236}">
                    <a16:creationId xmlns:a16="http://schemas.microsoft.com/office/drawing/2014/main" id="{DB545C32-2F5E-834E-BD6E-B1651D2737B5}"/>
                  </a:ext>
                </a:extLst>
              </p:cNvPr>
              <p:cNvGrpSpPr/>
              <p:nvPr/>
            </p:nvGrpSpPr>
            <p:grpSpPr>
              <a:xfrm rot="10800000">
                <a:off x="3678540" y="1471648"/>
                <a:ext cx="1696179" cy="1696180"/>
                <a:chOff x="3678539" y="1396031"/>
                <a:chExt cx="1696179" cy="1696180"/>
              </a:xfrm>
            </p:grpSpPr>
            <p:sp>
              <p:nvSpPr>
                <p:cNvPr id="68" name="Block Arc 67">
                  <a:extLst>
                    <a:ext uri="{FF2B5EF4-FFF2-40B4-BE49-F238E27FC236}">
                      <a16:creationId xmlns:a16="http://schemas.microsoft.com/office/drawing/2014/main" id="{12B22938-2D99-EA44-BA04-44A3452A4CE8}"/>
                    </a:ext>
                  </a:extLst>
                </p:cNvPr>
                <p:cNvSpPr/>
                <p:nvPr/>
              </p:nvSpPr>
              <p:spPr>
                <a:xfrm>
                  <a:off x="3678540" y="1396031"/>
                  <a:ext cx="1696178" cy="1696178"/>
                </a:xfrm>
                <a:prstGeom prst="blockArc">
                  <a:avLst>
                    <a:gd name="adj1" fmla="val 11163462"/>
                    <a:gd name="adj2" fmla="val 13905778"/>
                    <a:gd name="adj3" fmla="val 86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Block Arc 68">
                  <a:extLst>
                    <a:ext uri="{FF2B5EF4-FFF2-40B4-BE49-F238E27FC236}">
                      <a16:creationId xmlns:a16="http://schemas.microsoft.com/office/drawing/2014/main" id="{39ED7D63-28DC-F247-816A-DF44AE2EBC06}"/>
                    </a:ext>
                  </a:extLst>
                </p:cNvPr>
                <p:cNvSpPr/>
                <p:nvPr/>
              </p:nvSpPr>
              <p:spPr>
                <a:xfrm>
                  <a:off x="3678540" y="1396032"/>
                  <a:ext cx="1696178" cy="1696178"/>
                </a:xfrm>
                <a:prstGeom prst="blockArc">
                  <a:avLst>
                    <a:gd name="adj1" fmla="val 18400956"/>
                    <a:gd name="adj2" fmla="val 21361555"/>
                    <a:gd name="adj3" fmla="val 84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Block Arc 69">
                  <a:extLst>
                    <a:ext uri="{FF2B5EF4-FFF2-40B4-BE49-F238E27FC236}">
                      <a16:creationId xmlns:a16="http://schemas.microsoft.com/office/drawing/2014/main" id="{25618E34-7F32-B044-A4F8-A2A1E26A4E3F}"/>
                    </a:ext>
                  </a:extLst>
                </p:cNvPr>
                <p:cNvSpPr/>
                <p:nvPr/>
              </p:nvSpPr>
              <p:spPr>
                <a:xfrm>
                  <a:off x="3678540" y="1396031"/>
                  <a:ext cx="1696178" cy="1696178"/>
                </a:xfrm>
                <a:prstGeom prst="blockArc">
                  <a:avLst>
                    <a:gd name="adj1" fmla="val 14412751"/>
                    <a:gd name="adj2" fmla="val 17862717"/>
                    <a:gd name="adj3" fmla="val 86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58" name="TextBox 57">
              <a:extLst>
                <a:ext uri="{FF2B5EF4-FFF2-40B4-BE49-F238E27FC236}">
                  <a16:creationId xmlns:a16="http://schemas.microsoft.com/office/drawing/2014/main" id="{A02E98F1-A11F-AD45-B9C2-89E6653CF946}"/>
                </a:ext>
              </a:extLst>
            </p:cNvPr>
            <p:cNvSpPr txBox="1"/>
            <p:nvPr/>
          </p:nvSpPr>
          <p:spPr>
            <a:xfrm rot="19608525">
              <a:off x="3678539" y="1640334"/>
              <a:ext cx="1696178" cy="1696179"/>
            </a:xfrm>
            <a:prstGeom prst="rect">
              <a:avLst/>
            </a:prstGeom>
            <a:noFill/>
          </p:spPr>
          <p:txBody>
            <a:bodyPr wrap="square" rtlCol="0">
              <a:prstTxWarp prst="textArchDown">
                <a:avLst/>
              </a:prstTxWarp>
              <a:spAutoFit/>
            </a:bodyPr>
            <a:lstStyle/>
            <a:p>
              <a:pPr algn="ctr"/>
              <a:r>
                <a:rPr lang="en-GB" sz="1200">
                  <a:latin typeface="CORESANSG-REGULAR" panose="020B0503030302020202" pitchFamily="34" charset="77"/>
                </a:rPr>
                <a:t>Design</a:t>
              </a:r>
            </a:p>
          </p:txBody>
        </p:sp>
        <p:sp>
          <p:nvSpPr>
            <p:cNvPr id="59" name="TextBox 58">
              <a:extLst>
                <a:ext uri="{FF2B5EF4-FFF2-40B4-BE49-F238E27FC236}">
                  <a16:creationId xmlns:a16="http://schemas.microsoft.com/office/drawing/2014/main" id="{702020F0-2A08-2442-8B49-C2B1A6063ADD}"/>
                </a:ext>
              </a:extLst>
            </p:cNvPr>
            <p:cNvSpPr txBox="1"/>
            <p:nvPr/>
          </p:nvSpPr>
          <p:spPr>
            <a:xfrm rot="2004908">
              <a:off x="3636659" y="1619393"/>
              <a:ext cx="1696178" cy="1696179"/>
            </a:xfrm>
            <a:prstGeom prst="rect">
              <a:avLst/>
            </a:prstGeom>
            <a:noFill/>
          </p:spPr>
          <p:txBody>
            <a:bodyPr wrap="square" rtlCol="0">
              <a:prstTxWarp prst="textArchDown">
                <a:avLst/>
              </a:prstTxWarp>
              <a:spAutoFit/>
            </a:bodyPr>
            <a:lstStyle/>
            <a:p>
              <a:pPr algn="ctr"/>
              <a:r>
                <a:rPr lang="en-GB" sz="1200">
                  <a:latin typeface="CORESANSG-REGULAR" panose="020B0503030302020202" pitchFamily="34" charset="77"/>
                </a:rPr>
                <a:t>Fund</a:t>
              </a:r>
            </a:p>
          </p:txBody>
        </p:sp>
        <p:sp>
          <p:nvSpPr>
            <p:cNvPr id="60" name="TextBox 59">
              <a:extLst>
                <a:ext uri="{FF2B5EF4-FFF2-40B4-BE49-F238E27FC236}">
                  <a16:creationId xmlns:a16="http://schemas.microsoft.com/office/drawing/2014/main" id="{A3F23FCE-629F-1A42-81D0-39206B248D0A}"/>
                </a:ext>
              </a:extLst>
            </p:cNvPr>
            <p:cNvSpPr txBox="1"/>
            <p:nvPr/>
          </p:nvSpPr>
          <p:spPr>
            <a:xfrm rot="5400000">
              <a:off x="3516833" y="1493542"/>
              <a:ext cx="1696178" cy="1696179"/>
            </a:xfrm>
            <a:prstGeom prst="rect">
              <a:avLst/>
            </a:prstGeom>
            <a:noFill/>
          </p:spPr>
          <p:txBody>
            <a:bodyPr wrap="square" rtlCol="0">
              <a:prstTxWarp prst="textArchDown">
                <a:avLst/>
              </a:prstTxWarp>
              <a:spAutoFit/>
            </a:bodyPr>
            <a:lstStyle/>
            <a:p>
              <a:pPr algn="ctr"/>
              <a:r>
                <a:rPr lang="en-GB" sz="1200">
                  <a:latin typeface="CORESANSG-REGULAR" panose="020B0503030302020202" pitchFamily="34" charset="77"/>
                </a:rPr>
                <a:t>Track</a:t>
              </a:r>
            </a:p>
          </p:txBody>
        </p:sp>
        <p:sp>
          <p:nvSpPr>
            <p:cNvPr id="61" name="TextBox 60">
              <a:extLst>
                <a:ext uri="{FF2B5EF4-FFF2-40B4-BE49-F238E27FC236}">
                  <a16:creationId xmlns:a16="http://schemas.microsoft.com/office/drawing/2014/main" id="{1DC05EA6-6A48-1D47-9A3C-9AB6E2238857}"/>
                </a:ext>
              </a:extLst>
            </p:cNvPr>
            <p:cNvSpPr txBox="1"/>
            <p:nvPr/>
          </p:nvSpPr>
          <p:spPr>
            <a:xfrm rot="19722266">
              <a:off x="3609117" y="1383113"/>
              <a:ext cx="1696178" cy="1696179"/>
            </a:xfrm>
            <a:prstGeom prst="rect">
              <a:avLst/>
            </a:prstGeom>
            <a:noFill/>
          </p:spPr>
          <p:txBody>
            <a:bodyPr wrap="square" rtlCol="0">
              <a:prstTxWarp prst="textArchUp">
                <a:avLst/>
              </a:prstTxWarp>
              <a:spAutoFit/>
            </a:bodyPr>
            <a:lstStyle/>
            <a:p>
              <a:pPr algn="ctr"/>
              <a:r>
                <a:rPr lang="en-GB" sz="1200">
                  <a:latin typeface="CORESANSG-REGULAR" panose="020B0503030302020202" pitchFamily="34" charset="77"/>
                </a:rPr>
                <a:t>Iterate</a:t>
              </a:r>
            </a:p>
          </p:txBody>
        </p:sp>
        <p:sp>
          <p:nvSpPr>
            <p:cNvPr id="62" name="TextBox 61">
              <a:extLst>
                <a:ext uri="{FF2B5EF4-FFF2-40B4-BE49-F238E27FC236}">
                  <a16:creationId xmlns:a16="http://schemas.microsoft.com/office/drawing/2014/main" id="{6B70DB7C-4891-A243-9900-4772E56BD3A2}"/>
                </a:ext>
              </a:extLst>
            </p:cNvPr>
            <p:cNvSpPr txBox="1"/>
            <p:nvPr/>
          </p:nvSpPr>
          <p:spPr>
            <a:xfrm rot="1571886">
              <a:off x="3717156" y="1383112"/>
              <a:ext cx="1696178" cy="1696179"/>
            </a:xfrm>
            <a:prstGeom prst="rect">
              <a:avLst/>
            </a:prstGeom>
            <a:noFill/>
          </p:spPr>
          <p:txBody>
            <a:bodyPr wrap="square" rtlCol="0">
              <a:prstTxWarp prst="textArchUp">
                <a:avLst/>
              </a:prstTxWarp>
              <a:spAutoFit/>
            </a:bodyPr>
            <a:lstStyle/>
            <a:p>
              <a:pPr algn="ctr"/>
              <a:r>
                <a:rPr lang="en-GB" sz="1200">
                  <a:latin typeface="CORESANSG-REGULAR" panose="020B0503030302020202" pitchFamily="34" charset="77"/>
                </a:rPr>
                <a:t>Showcase</a:t>
              </a:r>
            </a:p>
          </p:txBody>
        </p:sp>
        <p:sp>
          <p:nvSpPr>
            <p:cNvPr id="63" name="Right Bracket 62">
              <a:extLst>
                <a:ext uri="{FF2B5EF4-FFF2-40B4-BE49-F238E27FC236}">
                  <a16:creationId xmlns:a16="http://schemas.microsoft.com/office/drawing/2014/main" id="{843AA2A7-29AE-C24B-B061-6C312F87CA3C}"/>
                </a:ext>
              </a:extLst>
            </p:cNvPr>
            <p:cNvSpPr/>
            <p:nvPr/>
          </p:nvSpPr>
          <p:spPr>
            <a:xfrm>
              <a:off x="4551285" y="1719922"/>
              <a:ext cx="594861" cy="1189722"/>
            </a:xfrm>
            <a:prstGeom prst="rightBracket">
              <a:avLst>
                <a:gd name="adj" fmla="val 100000"/>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4" name="Right Bracket 63">
              <a:extLst>
                <a:ext uri="{FF2B5EF4-FFF2-40B4-BE49-F238E27FC236}">
                  <a16:creationId xmlns:a16="http://schemas.microsoft.com/office/drawing/2014/main" id="{B86F04C4-A12F-C24E-BB68-FD42F2FFEFEF}"/>
                </a:ext>
              </a:extLst>
            </p:cNvPr>
            <p:cNvSpPr/>
            <p:nvPr/>
          </p:nvSpPr>
          <p:spPr>
            <a:xfrm rot="10800000">
              <a:off x="3915494" y="1729918"/>
              <a:ext cx="594861" cy="1189722"/>
            </a:xfrm>
            <a:prstGeom prst="rightBracket">
              <a:avLst>
                <a:gd name="adj" fmla="val 100000"/>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TextBox 64">
              <a:extLst>
                <a:ext uri="{FF2B5EF4-FFF2-40B4-BE49-F238E27FC236}">
                  <a16:creationId xmlns:a16="http://schemas.microsoft.com/office/drawing/2014/main" id="{4E462065-AFDA-6E47-9341-4B58290A7AA7}"/>
                </a:ext>
              </a:extLst>
            </p:cNvPr>
            <p:cNvSpPr txBox="1"/>
            <p:nvPr/>
          </p:nvSpPr>
          <p:spPr>
            <a:xfrm>
              <a:off x="5438106" y="2262622"/>
              <a:ext cx="1221527" cy="338554"/>
            </a:xfrm>
            <a:prstGeom prst="rect">
              <a:avLst/>
            </a:prstGeom>
            <a:noFill/>
          </p:spPr>
          <p:txBody>
            <a:bodyPr wrap="square" rtlCol="0">
              <a:spAutoFit/>
            </a:bodyPr>
            <a:lstStyle/>
            <a:p>
              <a:r>
                <a:rPr lang="en-GB" sz="1600" b="1">
                  <a:solidFill>
                    <a:schemeClr val="bg1"/>
                  </a:solidFill>
                  <a:latin typeface="CORESANSG-REGULAR" panose="020B0503030302020202" pitchFamily="34" charset="77"/>
                </a:rPr>
                <a:t>Assess</a:t>
              </a:r>
            </a:p>
          </p:txBody>
        </p:sp>
      </p:grpSp>
      <p:pic>
        <p:nvPicPr>
          <p:cNvPr id="74" name="Graphic 28">
            <a:extLst>
              <a:ext uri="{FF2B5EF4-FFF2-40B4-BE49-F238E27FC236}">
                <a16:creationId xmlns:a16="http://schemas.microsoft.com/office/drawing/2014/main" id="{9943187C-75A0-6245-877E-0194247C10F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85558" y="3067705"/>
            <a:ext cx="827569" cy="4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 name="Group 74">
            <a:extLst>
              <a:ext uri="{FF2B5EF4-FFF2-40B4-BE49-F238E27FC236}">
                <a16:creationId xmlns:a16="http://schemas.microsoft.com/office/drawing/2014/main" id="{79108582-524F-484C-8E9E-DEF21C640F9C}"/>
              </a:ext>
            </a:extLst>
          </p:cNvPr>
          <p:cNvGrpSpPr/>
          <p:nvPr/>
        </p:nvGrpSpPr>
        <p:grpSpPr>
          <a:xfrm>
            <a:off x="5768504" y="1877033"/>
            <a:ext cx="2297123" cy="3097985"/>
            <a:chOff x="5407291" y="932522"/>
            <a:chExt cx="2297123" cy="3097985"/>
          </a:xfrm>
          <a:solidFill>
            <a:schemeClr val="bg1">
              <a:lumMod val="95000"/>
            </a:schemeClr>
          </a:solidFill>
        </p:grpSpPr>
        <p:sp>
          <p:nvSpPr>
            <p:cNvPr id="76" name="Hexagon 75">
              <a:extLst>
                <a:ext uri="{FF2B5EF4-FFF2-40B4-BE49-F238E27FC236}">
                  <a16:creationId xmlns:a16="http://schemas.microsoft.com/office/drawing/2014/main" id="{787F70F2-F499-3044-B08C-07F5DCF032F5}"/>
                </a:ext>
              </a:extLst>
            </p:cNvPr>
            <p:cNvSpPr/>
            <p:nvPr/>
          </p:nvSpPr>
          <p:spPr>
            <a:xfrm>
              <a:off x="6096000" y="1707550"/>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Portugal</a:t>
              </a:r>
            </a:p>
          </p:txBody>
        </p:sp>
        <p:sp>
          <p:nvSpPr>
            <p:cNvPr id="77" name="Hexagon 76">
              <a:extLst>
                <a:ext uri="{FF2B5EF4-FFF2-40B4-BE49-F238E27FC236}">
                  <a16:creationId xmlns:a16="http://schemas.microsoft.com/office/drawing/2014/main" id="{97EF52A3-A90F-ED48-AD7B-85C6C9E52130}"/>
                </a:ext>
              </a:extLst>
            </p:cNvPr>
            <p:cNvSpPr/>
            <p:nvPr/>
          </p:nvSpPr>
          <p:spPr>
            <a:xfrm>
              <a:off x="5414271" y="1325907"/>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Pakistan</a:t>
              </a:r>
            </a:p>
          </p:txBody>
        </p:sp>
        <p:sp>
          <p:nvSpPr>
            <p:cNvPr id="78" name="Hexagon 77">
              <a:extLst>
                <a:ext uri="{FF2B5EF4-FFF2-40B4-BE49-F238E27FC236}">
                  <a16:creationId xmlns:a16="http://schemas.microsoft.com/office/drawing/2014/main" id="{09FFDA7F-7417-0541-A27A-78C28B28B63D}"/>
                </a:ext>
              </a:extLst>
            </p:cNvPr>
            <p:cNvSpPr/>
            <p:nvPr/>
          </p:nvSpPr>
          <p:spPr>
            <a:xfrm>
              <a:off x="5414271" y="2100704"/>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Tanzania</a:t>
              </a:r>
            </a:p>
          </p:txBody>
        </p:sp>
        <p:sp>
          <p:nvSpPr>
            <p:cNvPr id="79" name="Hexagon 78">
              <a:extLst>
                <a:ext uri="{FF2B5EF4-FFF2-40B4-BE49-F238E27FC236}">
                  <a16:creationId xmlns:a16="http://schemas.microsoft.com/office/drawing/2014/main" id="{9D9CF7E4-98AA-B84D-A7D1-61FA2CCDDE6C}"/>
                </a:ext>
              </a:extLst>
            </p:cNvPr>
            <p:cNvSpPr/>
            <p:nvPr/>
          </p:nvSpPr>
          <p:spPr>
            <a:xfrm>
              <a:off x="5407291" y="2872844"/>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Tajikistan</a:t>
              </a:r>
            </a:p>
          </p:txBody>
        </p:sp>
        <p:sp>
          <p:nvSpPr>
            <p:cNvPr id="80" name="Hexagon 79">
              <a:extLst>
                <a:ext uri="{FF2B5EF4-FFF2-40B4-BE49-F238E27FC236}">
                  <a16:creationId xmlns:a16="http://schemas.microsoft.com/office/drawing/2014/main" id="{C1C424B3-6D06-924A-9E07-A7156C8E9C7A}"/>
                </a:ext>
              </a:extLst>
            </p:cNvPr>
            <p:cNvSpPr/>
            <p:nvPr/>
          </p:nvSpPr>
          <p:spPr>
            <a:xfrm>
              <a:off x="6109960" y="2473724"/>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Kenya</a:t>
              </a:r>
            </a:p>
          </p:txBody>
        </p:sp>
        <p:sp>
          <p:nvSpPr>
            <p:cNvPr id="81" name="Hexagon 80">
              <a:extLst>
                <a:ext uri="{FF2B5EF4-FFF2-40B4-BE49-F238E27FC236}">
                  <a16:creationId xmlns:a16="http://schemas.microsoft.com/office/drawing/2014/main" id="{BFF82D0D-5FF4-C64A-8F00-98678C503EBD}"/>
                </a:ext>
              </a:extLst>
            </p:cNvPr>
            <p:cNvSpPr/>
            <p:nvPr/>
          </p:nvSpPr>
          <p:spPr>
            <a:xfrm>
              <a:off x="6109960" y="3255710"/>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a:solidFill>
                    <a:schemeClr val="tx1"/>
                  </a:solidFill>
                  <a:latin typeface="CORESANSG-REGULAR" panose="020B0503030302020202" pitchFamily="34" charset="77"/>
                </a:rPr>
                <a:t>Kyrgyzstan</a:t>
              </a:r>
            </a:p>
          </p:txBody>
        </p:sp>
        <p:sp>
          <p:nvSpPr>
            <p:cNvPr id="82" name="Hexagon 81">
              <a:extLst>
                <a:ext uri="{FF2B5EF4-FFF2-40B4-BE49-F238E27FC236}">
                  <a16:creationId xmlns:a16="http://schemas.microsoft.com/office/drawing/2014/main" id="{69236F4B-BD85-E247-AA3C-2583209A5F7D}"/>
                </a:ext>
              </a:extLst>
            </p:cNvPr>
            <p:cNvSpPr/>
            <p:nvPr/>
          </p:nvSpPr>
          <p:spPr>
            <a:xfrm>
              <a:off x="6798669" y="1314394"/>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Brazil</a:t>
              </a:r>
            </a:p>
          </p:txBody>
        </p:sp>
        <p:sp>
          <p:nvSpPr>
            <p:cNvPr id="83" name="Hexagon 82">
              <a:extLst>
                <a:ext uri="{FF2B5EF4-FFF2-40B4-BE49-F238E27FC236}">
                  <a16:creationId xmlns:a16="http://schemas.microsoft.com/office/drawing/2014/main" id="{96CF25BB-144D-0640-BAEF-ACEE5CDA74B7}"/>
                </a:ext>
              </a:extLst>
            </p:cNvPr>
            <p:cNvSpPr/>
            <p:nvPr/>
          </p:nvSpPr>
          <p:spPr>
            <a:xfrm>
              <a:off x="6805649" y="2094948"/>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a:solidFill>
                    <a:schemeClr val="tx1"/>
                  </a:solidFill>
                  <a:latin typeface="CORESANSG-REGULAR" panose="020B0503030302020202" pitchFamily="34" charset="77"/>
                </a:rPr>
                <a:t>Afghanistan</a:t>
              </a:r>
            </a:p>
          </p:txBody>
        </p:sp>
        <p:sp>
          <p:nvSpPr>
            <p:cNvPr id="84" name="Hexagon 83">
              <a:extLst>
                <a:ext uri="{FF2B5EF4-FFF2-40B4-BE49-F238E27FC236}">
                  <a16:creationId xmlns:a16="http://schemas.microsoft.com/office/drawing/2014/main" id="{649E4F24-8F49-3F4B-B67F-5CB7C04BB40A}"/>
                </a:ext>
              </a:extLst>
            </p:cNvPr>
            <p:cNvSpPr/>
            <p:nvPr/>
          </p:nvSpPr>
          <p:spPr>
            <a:xfrm>
              <a:off x="6805440" y="2862325"/>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Uganda</a:t>
              </a:r>
            </a:p>
          </p:txBody>
        </p:sp>
        <p:sp>
          <p:nvSpPr>
            <p:cNvPr id="85" name="Hexagon 84">
              <a:extLst>
                <a:ext uri="{FF2B5EF4-FFF2-40B4-BE49-F238E27FC236}">
                  <a16:creationId xmlns:a16="http://schemas.microsoft.com/office/drawing/2014/main" id="{EB47BD03-5899-244B-9F60-1106B026268B}"/>
                </a:ext>
              </a:extLst>
            </p:cNvPr>
            <p:cNvSpPr/>
            <p:nvPr/>
          </p:nvSpPr>
          <p:spPr>
            <a:xfrm>
              <a:off x="6109960" y="932522"/>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India</a:t>
              </a:r>
            </a:p>
          </p:txBody>
        </p:sp>
      </p:grpSp>
      <p:sp>
        <p:nvSpPr>
          <p:cNvPr id="86" name="Arc 85">
            <a:extLst>
              <a:ext uri="{FF2B5EF4-FFF2-40B4-BE49-F238E27FC236}">
                <a16:creationId xmlns:a16="http://schemas.microsoft.com/office/drawing/2014/main" id="{B81BB9D6-1665-BD4B-91CA-4662F110EBCC}"/>
              </a:ext>
            </a:extLst>
          </p:cNvPr>
          <p:cNvSpPr/>
          <p:nvPr/>
        </p:nvSpPr>
        <p:spPr>
          <a:xfrm rot="17960338">
            <a:off x="4542973" y="2386293"/>
            <a:ext cx="1479793" cy="1479793"/>
          </a:xfrm>
          <a:prstGeom prst="arc">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7" name="Arc 86">
            <a:extLst>
              <a:ext uri="{FF2B5EF4-FFF2-40B4-BE49-F238E27FC236}">
                <a16:creationId xmlns:a16="http://schemas.microsoft.com/office/drawing/2014/main" id="{8920EBCE-6BD1-504B-B262-EE018C55D3FD}"/>
              </a:ext>
            </a:extLst>
          </p:cNvPr>
          <p:cNvSpPr/>
          <p:nvPr/>
        </p:nvSpPr>
        <p:spPr>
          <a:xfrm rot="9176988">
            <a:off x="4534832" y="3135374"/>
            <a:ext cx="1479793" cy="1479793"/>
          </a:xfrm>
          <a:prstGeom prst="arc">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88" name="Group 87">
            <a:extLst>
              <a:ext uri="{FF2B5EF4-FFF2-40B4-BE49-F238E27FC236}">
                <a16:creationId xmlns:a16="http://schemas.microsoft.com/office/drawing/2014/main" id="{90BC93B4-29C0-9F4B-8B12-57AE6FAF4EEB}"/>
              </a:ext>
            </a:extLst>
          </p:cNvPr>
          <p:cNvGrpSpPr/>
          <p:nvPr/>
        </p:nvGrpSpPr>
        <p:grpSpPr>
          <a:xfrm>
            <a:off x="9268837" y="2564560"/>
            <a:ext cx="1568896" cy="1568896"/>
            <a:chOff x="9318504" y="2128947"/>
            <a:chExt cx="2114987" cy="2114987"/>
          </a:xfrm>
        </p:grpSpPr>
        <p:sp>
          <p:nvSpPr>
            <p:cNvPr id="89" name="Oval 88">
              <a:extLst>
                <a:ext uri="{FF2B5EF4-FFF2-40B4-BE49-F238E27FC236}">
                  <a16:creationId xmlns:a16="http://schemas.microsoft.com/office/drawing/2014/main" id="{A07659B0-2934-184D-AE53-E26CFEA4F8AC}"/>
                </a:ext>
              </a:extLst>
            </p:cNvPr>
            <p:cNvSpPr/>
            <p:nvPr/>
          </p:nvSpPr>
          <p:spPr>
            <a:xfrm>
              <a:off x="9318504" y="2128947"/>
              <a:ext cx="2114987" cy="2114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0" name="Graphic 89" descr="Classroom with solid fill">
              <a:extLst>
                <a:ext uri="{FF2B5EF4-FFF2-40B4-BE49-F238E27FC236}">
                  <a16:creationId xmlns:a16="http://schemas.microsoft.com/office/drawing/2014/main" id="{C620E3F9-9237-3147-A671-BD2491F31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4943" y="2444926"/>
              <a:ext cx="914400" cy="914400"/>
            </a:xfrm>
            <a:prstGeom prst="rect">
              <a:avLst/>
            </a:prstGeom>
          </p:spPr>
        </p:pic>
        <p:pic>
          <p:nvPicPr>
            <p:cNvPr id="91" name="Graphic 90" descr="Children with solid fill">
              <a:extLst>
                <a:ext uri="{FF2B5EF4-FFF2-40B4-BE49-F238E27FC236}">
                  <a16:creationId xmlns:a16="http://schemas.microsoft.com/office/drawing/2014/main" id="{2B670F8B-68E2-1348-A977-E5F4F3B8A5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8797" y="3230122"/>
              <a:ext cx="914400" cy="914400"/>
            </a:xfrm>
            <a:prstGeom prst="rect">
              <a:avLst/>
            </a:prstGeom>
          </p:spPr>
        </p:pic>
        <p:pic>
          <p:nvPicPr>
            <p:cNvPr id="92" name="Graphic 91" descr="Schoolhouse with solid fill">
              <a:extLst>
                <a:ext uri="{FF2B5EF4-FFF2-40B4-BE49-F238E27FC236}">
                  <a16:creationId xmlns:a16="http://schemas.microsoft.com/office/drawing/2014/main" id="{AD197D54-7749-7246-B59D-82BBA809E6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19718" y="2479550"/>
              <a:ext cx="914400" cy="914400"/>
            </a:xfrm>
            <a:prstGeom prst="rect">
              <a:avLst/>
            </a:prstGeom>
          </p:spPr>
        </p:pic>
      </p:grpSp>
      <p:sp>
        <p:nvSpPr>
          <p:cNvPr id="93" name="Arc 92">
            <a:extLst>
              <a:ext uri="{FF2B5EF4-FFF2-40B4-BE49-F238E27FC236}">
                <a16:creationId xmlns:a16="http://schemas.microsoft.com/office/drawing/2014/main" id="{978ED172-B59D-1146-A0B6-AB66BA9A669F}"/>
              </a:ext>
            </a:extLst>
          </p:cNvPr>
          <p:cNvSpPr/>
          <p:nvPr/>
        </p:nvSpPr>
        <p:spPr>
          <a:xfrm rot="8062684">
            <a:off x="7811363" y="2556590"/>
            <a:ext cx="1479793" cy="1479793"/>
          </a:xfrm>
          <a:prstGeom prst="arc">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4" name="Arc 93">
            <a:extLst>
              <a:ext uri="{FF2B5EF4-FFF2-40B4-BE49-F238E27FC236}">
                <a16:creationId xmlns:a16="http://schemas.microsoft.com/office/drawing/2014/main" id="{93CCBF02-42E0-2148-ABB7-2477F47A649B}"/>
              </a:ext>
            </a:extLst>
          </p:cNvPr>
          <p:cNvSpPr/>
          <p:nvPr/>
        </p:nvSpPr>
        <p:spPr>
          <a:xfrm rot="18975542">
            <a:off x="7811362" y="2805969"/>
            <a:ext cx="1479793" cy="1479793"/>
          </a:xfrm>
          <a:prstGeom prst="arc">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95" name="Picture 94">
            <a:extLst>
              <a:ext uri="{FF2B5EF4-FFF2-40B4-BE49-F238E27FC236}">
                <a16:creationId xmlns:a16="http://schemas.microsoft.com/office/drawing/2014/main" id="{72F23F11-FA46-754A-88FA-C8C5E5C77BE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730649" y="3458947"/>
            <a:ext cx="1284408" cy="425409"/>
          </a:xfrm>
          <a:prstGeom prst="rect">
            <a:avLst/>
          </a:prstGeom>
        </p:spPr>
      </p:pic>
      <p:pic>
        <p:nvPicPr>
          <p:cNvPr id="96" name="Picture 2" descr="Save the Children – Healthy Newborn Network">
            <a:extLst>
              <a:ext uri="{FF2B5EF4-FFF2-40B4-BE49-F238E27FC236}">
                <a16:creationId xmlns:a16="http://schemas.microsoft.com/office/drawing/2014/main" id="{B75B0B57-959C-6F40-893E-4B626AC9982D}"/>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727638" y="2884901"/>
            <a:ext cx="640778" cy="53398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ECD Measure (@ECDMeasure) | Twitter">
            <a:extLst>
              <a:ext uri="{FF2B5EF4-FFF2-40B4-BE49-F238E27FC236}">
                <a16:creationId xmlns:a16="http://schemas.microsoft.com/office/drawing/2014/main" id="{662E11E8-BD02-0C4D-A4CD-EE8953C65B25}"/>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431627" y="2922357"/>
            <a:ext cx="509320" cy="5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55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riangle 56">
            <a:extLst>
              <a:ext uri="{FF2B5EF4-FFF2-40B4-BE49-F238E27FC236}">
                <a16:creationId xmlns:a16="http://schemas.microsoft.com/office/drawing/2014/main" id="{F6EAB715-76C0-0E4B-9CD1-F21615FA6A4A}"/>
              </a:ext>
            </a:extLst>
          </p:cNvPr>
          <p:cNvSpPr/>
          <p:nvPr/>
        </p:nvSpPr>
        <p:spPr>
          <a:xfrm rot="16200000">
            <a:off x="1900171" y="2726900"/>
            <a:ext cx="2577125" cy="13885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ounded Rectangle 55">
            <a:extLst>
              <a:ext uri="{FF2B5EF4-FFF2-40B4-BE49-F238E27FC236}">
                <a16:creationId xmlns:a16="http://schemas.microsoft.com/office/drawing/2014/main" id="{2842691B-3AB7-774F-8A9F-88FA90D50A43}"/>
              </a:ext>
            </a:extLst>
          </p:cNvPr>
          <p:cNvSpPr/>
          <p:nvPr/>
        </p:nvSpPr>
        <p:spPr>
          <a:xfrm>
            <a:off x="3274838" y="1753143"/>
            <a:ext cx="8018129" cy="3351714"/>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09E93D5B-8803-B549-9666-A4BA324C3433}"/>
              </a:ext>
            </a:extLst>
          </p:cNvPr>
          <p:cNvGrpSpPr/>
          <p:nvPr/>
        </p:nvGrpSpPr>
        <p:grpSpPr>
          <a:xfrm>
            <a:off x="640089" y="2348739"/>
            <a:ext cx="3142801" cy="1953401"/>
            <a:chOff x="3516832" y="1383112"/>
            <a:chExt cx="3142801" cy="1953401"/>
          </a:xfrm>
        </p:grpSpPr>
        <p:grpSp>
          <p:nvGrpSpPr>
            <p:cNvPr id="10" name="Group 9">
              <a:extLst>
                <a:ext uri="{FF2B5EF4-FFF2-40B4-BE49-F238E27FC236}">
                  <a16:creationId xmlns:a16="http://schemas.microsoft.com/office/drawing/2014/main" id="{5BDBD2A9-C0FB-3F42-A608-2E263D3DCBA5}"/>
                </a:ext>
              </a:extLst>
            </p:cNvPr>
            <p:cNvGrpSpPr/>
            <p:nvPr/>
          </p:nvGrpSpPr>
          <p:grpSpPr>
            <a:xfrm rot="5400000">
              <a:off x="3678541" y="1471650"/>
              <a:ext cx="1696179" cy="1696180"/>
              <a:chOff x="3678540" y="1471648"/>
              <a:chExt cx="1696179" cy="1696180"/>
            </a:xfrm>
          </p:grpSpPr>
          <p:grpSp>
            <p:nvGrpSpPr>
              <p:cNvPr id="5" name="Group 4">
                <a:extLst>
                  <a:ext uri="{FF2B5EF4-FFF2-40B4-BE49-F238E27FC236}">
                    <a16:creationId xmlns:a16="http://schemas.microsoft.com/office/drawing/2014/main" id="{6F54CD74-B91B-884B-8652-A6D52137B509}"/>
                  </a:ext>
                </a:extLst>
              </p:cNvPr>
              <p:cNvGrpSpPr/>
              <p:nvPr/>
            </p:nvGrpSpPr>
            <p:grpSpPr>
              <a:xfrm>
                <a:off x="3678540" y="1471650"/>
                <a:ext cx="1696178" cy="1696178"/>
                <a:chOff x="3678540" y="1396031"/>
                <a:chExt cx="1696178" cy="1696178"/>
              </a:xfrm>
            </p:grpSpPr>
            <p:sp>
              <p:nvSpPr>
                <p:cNvPr id="2" name="Block Arc 1">
                  <a:extLst>
                    <a:ext uri="{FF2B5EF4-FFF2-40B4-BE49-F238E27FC236}">
                      <a16:creationId xmlns:a16="http://schemas.microsoft.com/office/drawing/2014/main" id="{C01B3178-19EC-1D41-84A3-2A457C2CA35A}"/>
                    </a:ext>
                  </a:extLst>
                </p:cNvPr>
                <p:cNvSpPr/>
                <p:nvPr/>
              </p:nvSpPr>
              <p:spPr>
                <a:xfrm>
                  <a:off x="3678540" y="1396031"/>
                  <a:ext cx="1696178" cy="1696178"/>
                </a:xfrm>
                <a:prstGeom prst="blockArc">
                  <a:avLst>
                    <a:gd name="adj1" fmla="val 11026026"/>
                    <a:gd name="adj2" fmla="val 13980949"/>
                    <a:gd name="adj3" fmla="val 878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Block Arc 2">
                  <a:extLst>
                    <a:ext uri="{FF2B5EF4-FFF2-40B4-BE49-F238E27FC236}">
                      <a16:creationId xmlns:a16="http://schemas.microsoft.com/office/drawing/2014/main" id="{C77EC179-D43B-9348-9936-D0D7BF2DE672}"/>
                    </a:ext>
                  </a:extLst>
                </p:cNvPr>
                <p:cNvSpPr/>
                <p:nvPr/>
              </p:nvSpPr>
              <p:spPr>
                <a:xfrm>
                  <a:off x="3678540" y="1396031"/>
                  <a:ext cx="1696178" cy="1696178"/>
                </a:xfrm>
                <a:prstGeom prst="blockArc">
                  <a:avLst>
                    <a:gd name="adj1" fmla="val 18463229"/>
                    <a:gd name="adj2" fmla="val 21427847"/>
                    <a:gd name="adj3" fmla="val 88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Block Arc 3">
                  <a:extLst>
                    <a:ext uri="{FF2B5EF4-FFF2-40B4-BE49-F238E27FC236}">
                      <a16:creationId xmlns:a16="http://schemas.microsoft.com/office/drawing/2014/main" id="{293B7117-162C-114A-A8B8-E5B3DC389F70}"/>
                    </a:ext>
                  </a:extLst>
                </p:cNvPr>
                <p:cNvSpPr/>
                <p:nvPr/>
              </p:nvSpPr>
              <p:spPr>
                <a:xfrm>
                  <a:off x="3678540" y="1396031"/>
                  <a:ext cx="1696178" cy="1696178"/>
                </a:xfrm>
                <a:prstGeom prst="blockArc">
                  <a:avLst>
                    <a:gd name="adj1" fmla="val 14547521"/>
                    <a:gd name="adj2" fmla="val 17922703"/>
                    <a:gd name="adj3" fmla="val 82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E47538E5-55F9-2A41-8259-F1E175AD7E0C}"/>
                  </a:ext>
                </a:extLst>
              </p:cNvPr>
              <p:cNvGrpSpPr/>
              <p:nvPr/>
            </p:nvGrpSpPr>
            <p:grpSpPr>
              <a:xfrm rot="10800000">
                <a:off x="3678540" y="1471648"/>
                <a:ext cx="1696179" cy="1696180"/>
                <a:chOff x="3678539" y="1396031"/>
                <a:chExt cx="1696179" cy="1696180"/>
              </a:xfrm>
            </p:grpSpPr>
            <p:sp>
              <p:nvSpPr>
                <p:cNvPr id="7" name="Block Arc 6">
                  <a:extLst>
                    <a:ext uri="{FF2B5EF4-FFF2-40B4-BE49-F238E27FC236}">
                      <a16:creationId xmlns:a16="http://schemas.microsoft.com/office/drawing/2014/main" id="{CCC40587-580C-B648-86E1-0D0A4CF2A4AE}"/>
                    </a:ext>
                  </a:extLst>
                </p:cNvPr>
                <p:cNvSpPr/>
                <p:nvPr/>
              </p:nvSpPr>
              <p:spPr>
                <a:xfrm>
                  <a:off x="3678540" y="1396031"/>
                  <a:ext cx="1696178" cy="1696178"/>
                </a:xfrm>
                <a:prstGeom prst="blockArc">
                  <a:avLst>
                    <a:gd name="adj1" fmla="val 11163462"/>
                    <a:gd name="adj2" fmla="val 13905778"/>
                    <a:gd name="adj3" fmla="val 86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Block Arc 7">
                  <a:extLst>
                    <a:ext uri="{FF2B5EF4-FFF2-40B4-BE49-F238E27FC236}">
                      <a16:creationId xmlns:a16="http://schemas.microsoft.com/office/drawing/2014/main" id="{5C4B31AB-C523-1C4A-9301-C530DB2491BE}"/>
                    </a:ext>
                  </a:extLst>
                </p:cNvPr>
                <p:cNvSpPr/>
                <p:nvPr/>
              </p:nvSpPr>
              <p:spPr>
                <a:xfrm>
                  <a:off x="3678540" y="1396032"/>
                  <a:ext cx="1696178" cy="1696178"/>
                </a:xfrm>
                <a:prstGeom prst="blockArc">
                  <a:avLst>
                    <a:gd name="adj1" fmla="val 18400956"/>
                    <a:gd name="adj2" fmla="val 21361555"/>
                    <a:gd name="adj3" fmla="val 84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Block Arc 8">
                  <a:extLst>
                    <a:ext uri="{FF2B5EF4-FFF2-40B4-BE49-F238E27FC236}">
                      <a16:creationId xmlns:a16="http://schemas.microsoft.com/office/drawing/2014/main" id="{D9558FEE-5A2B-714D-B17A-D8C35D6E4A98}"/>
                    </a:ext>
                  </a:extLst>
                </p:cNvPr>
                <p:cNvSpPr/>
                <p:nvPr/>
              </p:nvSpPr>
              <p:spPr>
                <a:xfrm>
                  <a:off x="3678540" y="1396031"/>
                  <a:ext cx="1696178" cy="1696178"/>
                </a:xfrm>
                <a:prstGeom prst="blockArc">
                  <a:avLst>
                    <a:gd name="adj1" fmla="val 14412751"/>
                    <a:gd name="adj2" fmla="val 17862717"/>
                    <a:gd name="adj3" fmla="val 86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11" name="TextBox 10">
              <a:extLst>
                <a:ext uri="{FF2B5EF4-FFF2-40B4-BE49-F238E27FC236}">
                  <a16:creationId xmlns:a16="http://schemas.microsoft.com/office/drawing/2014/main" id="{21319B2E-930C-264B-9696-16251E4436C3}"/>
                </a:ext>
              </a:extLst>
            </p:cNvPr>
            <p:cNvSpPr txBox="1"/>
            <p:nvPr/>
          </p:nvSpPr>
          <p:spPr>
            <a:xfrm rot="19608525">
              <a:off x="3678539" y="1640334"/>
              <a:ext cx="1696178" cy="1696179"/>
            </a:xfrm>
            <a:prstGeom prst="rect">
              <a:avLst/>
            </a:prstGeom>
            <a:noFill/>
          </p:spPr>
          <p:txBody>
            <a:bodyPr wrap="square" rtlCol="0">
              <a:prstTxWarp prst="textArchDown">
                <a:avLst/>
              </a:prstTxWarp>
              <a:spAutoFit/>
            </a:bodyPr>
            <a:lstStyle/>
            <a:p>
              <a:pPr algn="ctr"/>
              <a:r>
                <a:rPr lang="en-GB" sz="1200">
                  <a:latin typeface="CORESANSG-REGULAR" panose="020B0503030302020202" pitchFamily="34" charset="77"/>
                </a:rPr>
                <a:t>Design</a:t>
              </a:r>
            </a:p>
          </p:txBody>
        </p:sp>
        <p:sp>
          <p:nvSpPr>
            <p:cNvPr id="12" name="TextBox 11">
              <a:extLst>
                <a:ext uri="{FF2B5EF4-FFF2-40B4-BE49-F238E27FC236}">
                  <a16:creationId xmlns:a16="http://schemas.microsoft.com/office/drawing/2014/main" id="{5EF84EA8-001C-194B-9FAE-2A8EBC35BA44}"/>
                </a:ext>
              </a:extLst>
            </p:cNvPr>
            <p:cNvSpPr txBox="1"/>
            <p:nvPr/>
          </p:nvSpPr>
          <p:spPr>
            <a:xfrm rot="2004908">
              <a:off x="3636659" y="1619393"/>
              <a:ext cx="1696178" cy="1696179"/>
            </a:xfrm>
            <a:prstGeom prst="rect">
              <a:avLst/>
            </a:prstGeom>
            <a:noFill/>
          </p:spPr>
          <p:txBody>
            <a:bodyPr wrap="square" rtlCol="0">
              <a:prstTxWarp prst="textArchDown">
                <a:avLst/>
              </a:prstTxWarp>
              <a:spAutoFit/>
            </a:bodyPr>
            <a:lstStyle/>
            <a:p>
              <a:pPr algn="ctr"/>
              <a:r>
                <a:rPr lang="en-GB" sz="1200">
                  <a:latin typeface="CORESANSG-REGULAR" panose="020B0503030302020202" pitchFamily="34" charset="77"/>
                </a:rPr>
                <a:t>Fund</a:t>
              </a:r>
            </a:p>
          </p:txBody>
        </p:sp>
        <p:sp>
          <p:nvSpPr>
            <p:cNvPr id="13" name="TextBox 12">
              <a:extLst>
                <a:ext uri="{FF2B5EF4-FFF2-40B4-BE49-F238E27FC236}">
                  <a16:creationId xmlns:a16="http://schemas.microsoft.com/office/drawing/2014/main" id="{67A963CA-A3D9-9A47-BD65-041D5AE81E4B}"/>
                </a:ext>
              </a:extLst>
            </p:cNvPr>
            <p:cNvSpPr txBox="1"/>
            <p:nvPr/>
          </p:nvSpPr>
          <p:spPr>
            <a:xfrm rot="5400000">
              <a:off x="3516833" y="1493542"/>
              <a:ext cx="1696178" cy="1696179"/>
            </a:xfrm>
            <a:prstGeom prst="rect">
              <a:avLst/>
            </a:prstGeom>
            <a:noFill/>
          </p:spPr>
          <p:txBody>
            <a:bodyPr wrap="square" rtlCol="0">
              <a:prstTxWarp prst="textArchDown">
                <a:avLst/>
              </a:prstTxWarp>
              <a:spAutoFit/>
            </a:bodyPr>
            <a:lstStyle/>
            <a:p>
              <a:pPr algn="ctr"/>
              <a:r>
                <a:rPr lang="en-GB" sz="1200">
                  <a:latin typeface="CORESANSG-REGULAR" panose="020B0503030302020202" pitchFamily="34" charset="77"/>
                </a:rPr>
                <a:t>Track</a:t>
              </a:r>
            </a:p>
          </p:txBody>
        </p:sp>
        <p:sp>
          <p:nvSpPr>
            <p:cNvPr id="14" name="TextBox 13">
              <a:extLst>
                <a:ext uri="{FF2B5EF4-FFF2-40B4-BE49-F238E27FC236}">
                  <a16:creationId xmlns:a16="http://schemas.microsoft.com/office/drawing/2014/main" id="{D6B019BA-4130-6042-921E-C5EB91092A5B}"/>
                </a:ext>
              </a:extLst>
            </p:cNvPr>
            <p:cNvSpPr txBox="1"/>
            <p:nvPr/>
          </p:nvSpPr>
          <p:spPr>
            <a:xfrm rot="19722266">
              <a:off x="3609117" y="1383113"/>
              <a:ext cx="1696178" cy="1696179"/>
            </a:xfrm>
            <a:prstGeom prst="rect">
              <a:avLst/>
            </a:prstGeom>
            <a:noFill/>
          </p:spPr>
          <p:txBody>
            <a:bodyPr wrap="square" rtlCol="0">
              <a:prstTxWarp prst="textArchUp">
                <a:avLst/>
              </a:prstTxWarp>
              <a:spAutoFit/>
            </a:bodyPr>
            <a:lstStyle/>
            <a:p>
              <a:pPr algn="ctr"/>
              <a:r>
                <a:rPr lang="en-GB" sz="1200">
                  <a:latin typeface="CORESANSG-REGULAR" panose="020B0503030302020202" pitchFamily="34" charset="77"/>
                </a:rPr>
                <a:t>Iterate</a:t>
              </a:r>
            </a:p>
          </p:txBody>
        </p:sp>
        <p:sp>
          <p:nvSpPr>
            <p:cNvPr id="15" name="TextBox 14">
              <a:extLst>
                <a:ext uri="{FF2B5EF4-FFF2-40B4-BE49-F238E27FC236}">
                  <a16:creationId xmlns:a16="http://schemas.microsoft.com/office/drawing/2014/main" id="{E8FE6F7B-1612-594A-8EB1-8F6B8F9BF8A1}"/>
                </a:ext>
              </a:extLst>
            </p:cNvPr>
            <p:cNvSpPr txBox="1"/>
            <p:nvPr/>
          </p:nvSpPr>
          <p:spPr>
            <a:xfrm rot="1571886">
              <a:off x="3717156" y="1383112"/>
              <a:ext cx="1696178" cy="1696179"/>
            </a:xfrm>
            <a:prstGeom prst="rect">
              <a:avLst/>
            </a:prstGeom>
            <a:noFill/>
          </p:spPr>
          <p:txBody>
            <a:bodyPr wrap="square" rtlCol="0">
              <a:prstTxWarp prst="textArchUp">
                <a:avLst/>
              </a:prstTxWarp>
              <a:spAutoFit/>
            </a:bodyPr>
            <a:lstStyle/>
            <a:p>
              <a:pPr algn="ctr"/>
              <a:r>
                <a:rPr lang="en-GB" sz="1200">
                  <a:latin typeface="CORESANSG-REGULAR" panose="020B0503030302020202" pitchFamily="34" charset="77"/>
                </a:rPr>
                <a:t>Showcase</a:t>
              </a:r>
            </a:p>
          </p:txBody>
        </p:sp>
        <p:sp>
          <p:nvSpPr>
            <p:cNvPr id="18" name="Right Bracket 17">
              <a:extLst>
                <a:ext uri="{FF2B5EF4-FFF2-40B4-BE49-F238E27FC236}">
                  <a16:creationId xmlns:a16="http://schemas.microsoft.com/office/drawing/2014/main" id="{4DE58FE8-FB4D-2A41-8DEE-0FBB3CE4F656}"/>
                </a:ext>
              </a:extLst>
            </p:cNvPr>
            <p:cNvSpPr/>
            <p:nvPr/>
          </p:nvSpPr>
          <p:spPr>
            <a:xfrm>
              <a:off x="4551285" y="1719922"/>
              <a:ext cx="594861" cy="1189722"/>
            </a:xfrm>
            <a:prstGeom prst="rightBracket">
              <a:avLst>
                <a:gd name="adj" fmla="val 100000"/>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ight Bracket 18">
              <a:extLst>
                <a:ext uri="{FF2B5EF4-FFF2-40B4-BE49-F238E27FC236}">
                  <a16:creationId xmlns:a16="http://schemas.microsoft.com/office/drawing/2014/main" id="{C9DA8E2D-BFC3-B74F-8DC9-EE450650CA13}"/>
                </a:ext>
              </a:extLst>
            </p:cNvPr>
            <p:cNvSpPr/>
            <p:nvPr/>
          </p:nvSpPr>
          <p:spPr>
            <a:xfrm rot="10800000">
              <a:off x="3915494" y="1729918"/>
              <a:ext cx="594861" cy="1189722"/>
            </a:xfrm>
            <a:prstGeom prst="rightBracket">
              <a:avLst>
                <a:gd name="adj" fmla="val 100000"/>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22A6BA45-8461-1441-8210-67328D4E26EF}"/>
                </a:ext>
              </a:extLst>
            </p:cNvPr>
            <p:cNvSpPr txBox="1"/>
            <p:nvPr/>
          </p:nvSpPr>
          <p:spPr>
            <a:xfrm>
              <a:off x="5438106" y="2262622"/>
              <a:ext cx="1221527" cy="338554"/>
            </a:xfrm>
            <a:prstGeom prst="rect">
              <a:avLst/>
            </a:prstGeom>
            <a:noFill/>
          </p:spPr>
          <p:txBody>
            <a:bodyPr wrap="square" rtlCol="0">
              <a:spAutoFit/>
            </a:bodyPr>
            <a:lstStyle/>
            <a:p>
              <a:r>
                <a:rPr lang="en-GB" sz="1600" b="1">
                  <a:solidFill>
                    <a:schemeClr val="bg1"/>
                  </a:solidFill>
                  <a:latin typeface="CORESANSG-REGULAR" panose="020B0503030302020202" pitchFamily="34" charset="77"/>
                </a:rPr>
                <a:t>Assess</a:t>
              </a:r>
            </a:p>
          </p:txBody>
        </p:sp>
      </p:grpSp>
      <p:pic>
        <p:nvPicPr>
          <p:cNvPr id="24" name="Graphic 28">
            <a:extLst>
              <a:ext uri="{FF2B5EF4-FFF2-40B4-BE49-F238E27FC236}">
                <a16:creationId xmlns:a16="http://schemas.microsoft.com/office/drawing/2014/main" id="{D4A30834-4A4B-EF4B-A98D-B551991EBCD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77087" y="3067705"/>
            <a:ext cx="827569" cy="4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a:extLst>
              <a:ext uri="{FF2B5EF4-FFF2-40B4-BE49-F238E27FC236}">
                <a16:creationId xmlns:a16="http://schemas.microsoft.com/office/drawing/2014/main" id="{4D0B6A27-D059-3C43-80F6-5F87C9FCA34A}"/>
              </a:ext>
            </a:extLst>
          </p:cNvPr>
          <p:cNvGrpSpPr/>
          <p:nvPr/>
        </p:nvGrpSpPr>
        <p:grpSpPr>
          <a:xfrm>
            <a:off x="5767013" y="1877033"/>
            <a:ext cx="2297123" cy="3097985"/>
            <a:chOff x="5414271" y="932522"/>
            <a:chExt cx="2297123" cy="3097985"/>
          </a:xfrm>
          <a:solidFill>
            <a:schemeClr val="bg1">
              <a:lumMod val="95000"/>
            </a:schemeClr>
          </a:solidFill>
        </p:grpSpPr>
        <p:sp>
          <p:nvSpPr>
            <p:cNvPr id="27" name="Hexagon 26">
              <a:extLst>
                <a:ext uri="{FF2B5EF4-FFF2-40B4-BE49-F238E27FC236}">
                  <a16:creationId xmlns:a16="http://schemas.microsoft.com/office/drawing/2014/main" id="{A1C85093-C7CC-B449-9126-01ABAF23BCFE}"/>
                </a:ext>
              </a:extLst>
            </p:cNvPr>
            <p:cNvSpPr/>
            <p:nvPr/>
          </p:nvSpPr>
          <p:spPr>
            <a:xfrm>
              <a:off x="6096000" y="1707550"/>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Portugal</a:t>
              </a:r>
            </a:p>
          </p:txBody>
        </p:sp>
        <p:sp>
          <p:nvSpPr>
            <p:cNvPr id="28" name="Hexagon 27">
              <a:extLst>
                <a:ext uri="{FF2B5EF4-FFF2-40B4-BE49-F238E27FC236}">
                  <a16:creationId xmlns:a16="http://schemas.microsoft.com/office/drawing/2014/main" id="{65CB32B3-6AD7-504F-B205-4F49EA1D0C5D}"/>
                </a:ext>
              </a:extLst>
            </p:cNvPr>
            <p:cNvSpPr/>
            <p:nvPr/>
          </p:nvSpPr>
          <p:spPr>
            <a:xfrm>
              <a:off x="5414271" y="1325907"/>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Pakistan</a:t>
              </a:r>
            </a:p>
          </p:txBody>
        </p:sp>
        <p:sp>
          <p:nvSpPr>
            <p:cNvPr id="29" name="Hexagon 28">
              <a:extLst>
                <a:ext uri="{FF2B5EF4-FFF2-40B4-BE49-F238E27FC236}">
                  <a16:creationId xmlns:a16="http://schemas.microsoft.com/office/drawing/2014/main" id="{B5FF0873-99CA-B344-8074-B18563624C0B}"/>
                </a:ext>
              </a:extLst>
            </p:cNvPr>
            <p:cNvSpPr/>
            <p:nvPr/>
          </p:nvSpPr>
          <p:spPr>
            <a:xfrm>
              <a:off x="5414271" y="2100704"/>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Tanzania</a:t>
              </a:r>
            </a:p>
          </p:txBody>
        </p:sp>
        <p:sp>
          <p:nvSpPr>
            <p:cNvPr id="30" name="Hexagon 29">
              <a:extLst>
                <a:ext uri="{FF2B5EF4-FFF2-40B4-BE49-F238E27FC236}">
                  <a16:creationId xmlns:a16="http://schemas.microsoft.com/office/drawing/2014/main" id="{9FFA2272-EADD-DD45-9686-E6212AAAF917}"/>
                </a:ext>
              </a:extLst>
            </p:cNvPr>
            <p:cNvSpPr/>
            <p:nvPr/>
          </p:nvSpPr>
          <p:spPr>
            <a:xfrm>
              <a:off x="5414480" y="2872844"/>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Tajikistan</a:t>
              </a:r>
            </a:p>
          </p:txBody>
        </p:sp>
        <p:sp>
          <p:nvSpPr>
            <p:cNvPr id="31" name="Hexagon 30">
              <a:extLst>
                <a:ext uri="{FF2B5EF4-FFF2-40B4-BE49-F238E27FC236}">
                  <a16:creationId xmlns:a16="http://schemas.microsoft.com/office/drawing/2014/main" id="{EF2E1FF5-3798-454E-B48E-5B4074FFDA12}"/>
                </a:ext>
              </a:extLst>
            </p:cNvPr>
            <p:cNvSpPr/>
            <p:nvPr/>
          </p:nvSpPr>
          <p:spPr>
            <a:xfrm>
              <a:off x="6117149" y="2473724"/>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Kenya</a:t>
              </a:r>
            </a:p>
          </p:txBody>
        </p:sp>
        <p:sp>
          <p:nvSpPr>
            <p:cNvPr id="32" name="Hexagon 31">
              <a:extLst>
                <a:ext uri="{FF2B5EF4-FFF2-40B4-BE49-F238E27FC236}">
                  <a16:creationId xmlns:a16="http://schemas.microsoft.com/office/drawing/2014/main" id="{D60FE133-355F-8040-B86F-068BCD9A3668}"/>
                </a:ext>
              </a:extLst>
            </p:cNvPr>
            <p:cNvSpPr/>
            <p:nvPr/>
          </p:nvSpPr>
          <p:spPr>
            <a:xfrm>
              <a:off x="6117149" y="3255710"/>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a:solidFill>
                    <a:schemeClr val="tx1"/>
                  </a:solidFill>
                  <a:latin typeface="CORESANSG-REGULAR" panose="020B0503030302020202" pitchFamily="34" charset="77"/>
                </a:rPr>
                <a:t>Kyrgyzstan</a:t>
              </a:r>
            </a:p>
          </p:txBody>
        </p:sp>
        <p:sp>
          <p:nvSpPr>
            <p:cNvPr id="33" name="Hexagon 32">
              <a:extLst>
                <a:ext uri="{FF2B5EF4-FFF2-40B4-BE49-F238E27FC236}">
                  <a16:creationId xmlns:a16="http://schemas.microsoft.com/office/drawing/2014/main" id="{E34A831D-F457-BF44-9F81-1E62F78141E2}"/>
                </a:ext>
              </a:extLst>
            </p:cNvPr>
            <p:cNvSpPr/>
            <p:nvPr/>
          </p:nvSpPr>
          <p:spPr>
            <a:xfrm>
              <a:off x="6798669" y="1314394"/>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Brazil</a:t>
              </a:r>
            </a:p>
          </p:txBody>
        </p:sp>
        <p:sp>
          <p:nvSpPr>
            <p:cNvPr id="34" name="Hexagon 33">
              <a:extLst>
                <a:ext uri="{FF2B5EF4-FFF2-40B4-BE49-F238E27FC236}">
                  <a16:creationId xmlns:a16="http://schemas.microsoft.com/office/drawing/2014/main" id="{529CFBB4-8936-C64D-866D-374B22E1746F}"/>
                </a:ext>
              </a:extLst>
            </p:cNvPr>
            <p:cNvSpPr/>
            <p:nvPr/>
          </p:nvSpPr>
          <p:spPr>
            <a:xfrm>
              <a:off x="6805649" y="2094948"/>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a:solidFill>
                    <a:schemeClr val="tx1"/>
                  </a:solidFill>
                  <a:latin typeface="CORESANSG-REGULAR" panose="020B0503030302020202" pitchFamily="34" charset="77"/>
                </a:rPr>
                <a:t>Afghanistan</a:t>
              </a:r>
            </a:p>
          </p:txBody>
        </p:sp>
        <p:sp>
          <p:nvSpPr>
            <p:cNvPr id="35" name="Hexagon 34">
              <a:extLst>
                <a:ext uri="{FF2B5EF4-FFF2-40B4-BE49-F238E27FC236}">
                  <a16:creationId xmlns:a16="http://schemas.microsoft.com/office/drawing/2014/main" id="{5BBC1A71-7D1E-1246-BAE2-0B403CE1D544}"/>
                </a:ext>
              </a:extLst>
            </p:cNvPr>
            <p:cNvSpPr/>
            <p:nvPr/>
          </p:nvSpPr>
          <p:spPr>
            <a:xfrm>
              <a:off x="6812629" y="2862325"/>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Uganda</a:t>
              </a:r>
            </a:p>
          </p:txBody>
        </p:sp>
        <p:sp>
          <p:nvSpPr>
            <p:cNvPr id="36" name="Hexagon 35">
              <a:extLst>
                <a:ext uri="{FF2B5EF4-FFF2-40B4-BE49-F238E27FC236}">
                  <a16:creationId xmlns:a16="http://schemas.microsoft.com/office/drawing/2014/main" id="{75F28B70-64F7-3A48-B1AA-81AED2248385}"/>
                </a:ext>
              </a:extLst>
            </p:cNvPr>
            <p:cNvSpPr/>
            <p:nvPr/>
          </p:nvSpPr>
          <p:spPr>
            <a:xfrm>
              <a:off x="6109960" y="932522"/>
              <a:ext cx="898765" cy="774797"/>
            </a:xfrm>
            <a:prstGeom prst="hexago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00">
                  <a:solidFill>
                    <a:schemeClr val="tx1"/>
                  </a:solidFill>
                  <a:latin typeface="CORESANSG-REGULAR" panose="020B0503030302020202" pitchFamily="34" charset="77"/>
                </a:rPr>
                <a:t>India</a:t>
              </a:r>
            </a:p>
          </p:txBody>
        </p:sp>
      </p:grpSp>
      <p:sp>
        <p:nvSpPr>
          <p:cNvPr id="38" name="Arc 37">
            <a:extLst>
              <a:ext uri="{FF2B5EF4-FFF2-40B4-BE49-F238E27FC236}">
                <a16:creationId xmlns:a16="http://schemas.microsoft.com/office/drawing/2014/main" id="{3DB71F67-5984-7E47-9250-93133A9AA1C5}"/>
              </a:ext>
            </a:extLst>
          </p:cNvPr>
          <p:cNvSpPr/>
          <p:nvPr/>
        </p:nvSpPr>
        <p:spPr>
          <a:xfrm rot="17960338">
            <a:off x="4534502" y="2386293"/>
            <a:ext cx="1479793" cy="1479793"/>
          </a:xfrm>
          <a:prstGeom prst="arc">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Arc 39">
            <a:extLst>
              <a:ext uri="{FF2B5EF4-FFF2-40B4-BE49-F238E27FC236}">
                <a16:creationId xmlns:a16="http://schemas.microsoft.com/office/drawing/2014/main" id="{F3C3866C-A52D-724B-86EC-8AE10BE3E824}"/>
              </a:ext>
            </a:extLst>
          </p:cNvPr>
          <p:cNvSpPr/>
          <p:nvPr/>
        </p:nvSpPr>
        <p:spPr>
          <a:xfrm rot="9176988">
            <a:off x="4526361" y="3135374"/>
            <a:ext cx="1479793" cy="1479793"/>
          </a:xfrm>
          <a:prstGeom prst="arc">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55" name="Group 54">
            <a:extLst>
              <a:ext uri="{FF2B5EF4-FFF2-40B4-BE49-F238E27FC236}">
                <a16:creationId xmlns:a16="http://schemas.microsoft.com/office/drawing/2014/main" id="{9B934CE0-3073-1943-8CF0-C894A8237DF7}"/>
              </a:ext>
            </a:extLst>
          </p:cNvPr>
          <p:cNvGrpSpPr/>
          <p:nvPr/>
        </p:nvGrpSpPr>
        <p:grpSpPr>
          <a:xfrm>
            <a:off x="9260366" y="2564560"/>
            <a:ext cx="1568896" cy="1568896"/>
            <a:chOff x="9318504" y="2128947"/>
            <a:chExt cx="2114987" cy="2114987"/>
          </a:xfrm>
        </p:grpSpPr>
        <p:sp>
          <p:nvSpPr>
            <p:cNvPr id="48" name="Oval 47">
              <a:extLst>
                <a:ext uri="{FF2B5EF4-FFF2-40B4-BE49-F238E27FC236}">
                  <a16:creationId xmlns:a16="http://schemas.microsoft.com/office/drawing/2014/main" id="{49FF0269-3C29-3045-B963-10A211DCA450}"/>
                </a:ext>
              </a:extLst>
            </p:cNvPr>
            <p:cNvSpPr/>
            <p:nvPr/>
          </p:nvSpPr>
          <p:spPr>
            <a:xfrm>
              <a:off x="9318504" y="2128947"/>
              <a:ext cx="2114987" cy="2114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42" descr="Classroom with solid fill">
              <a:extLst>
                <a:ext uri="{FF2B5EF4-FFF2-40B4-BE49-F238E27FC236}">
                  <a16:creationId xmlns:a16="http://schemas.microsoft.com/office/drawing/2014/main" id="{CFAE57E5-9D30-9E48-B570-37C3D5286C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4943" y="2444926"/>
              <a:ext cx="914400" cy="914400"/>
            </a:xfrm>
            <a:prstGeom prst="rect">
              <a:avLst/>
            </a:prstGeom>
          </p:spPr>
        </p:pic>
        <p:pic>
          <p:nvPicPr>
            <p:cNvPr id="45" name="Graphic 44" descr="Children with solid fill">
              <a:extLst>
                <a:ext uri="{FF2B5EF4-FFF2-40B4-BE49-F238E27FC236}">
                  <a16:creationId xmlns:a16="http://schemas.microsoft.com/office/drawing/2014/main" id="{0766ADC9-C722-B149-A273-254C3BE815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8797" y="3230122"/>
              <a:ext cx="914400" cy="914400"/>
            </a:xfrm>
            <a:prstGeom prst="rect">
              <a:avLst/>
            </a:prstGeom>
          </p:spPr>
        </p:pic>
        <p:pic>
          <p:nvPicPr>
            <p:cNvPr id="47" name="Graphic 46" descr="Schoolhouse with solid fill">
              <a:extLst>
                <a:ext uri="{FF2B5EF4-FFF2-40B4-BE49-F238E27FC236}">
                  <a16:creationId xmlns:a16="http://schemas.microsoft.com/office/drawing/2014/main" id="{22D090E5-3B92-B040-A292-06ABDEDE02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19718" y="2479550"/>
              <a:ext cx="914400" cy="914400"/>
            </a:xfrm>
            <a:prstGeom prst="rect">
              <a:avLst/>
            </a:prstGeom>
          </p:spPr>
        </p:pic>
      </p:grpSp>
      <p:sp>
        <p:nvSpPr>
          <p:cNvPr id="49" name="Arc 48">
            <a:extLst>
              <a:ext uri="{FF2B5EF4-FFF2-40B4-BE49-F238E27FC236}">
                <a16:creationId xmlns:a16="http://schemas.microsoft.com/office/drawing/2014/main" id="{7F4EA909-FD5B-B548-B28E-21B57D85C4EC}"/>
              </a:ext>
            </a:extLst>
          </p:cNvPr>
          <p:cNvSpPr/>
          <p:nvPr/>
        </p:nvSpPr>
        <p:spPr>
          <a:xfrm rot="8062684">
            <a:off x="7802892" y="2556590"/>
            <a:ext cx="1479793" cy="1479793"/>
          </a:xfrm>
          <a:prstGeom prst="arc">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a:extLst>
              <a:ext uri="{FF2B5EF4-FFF2-40B4-BE49-F238E27FC236}">
                <a16:creationId xmlns:a16="http://schemas.microsoft.com/office/drawing/2014/main" id="{DF1204D3-53ED-314D-B158-20EBEB02CD1F}"/>
              </a:ext>
            </a:extLst>
          </p:cNvPr>
          <p:cNvSpPr/>
          <p:nvPr/>
        </p:nvSpPr>
        <p:spPr>
          <a:xfrm rot="18975542">
            <a:off x="7802891" y="2805969"/>
            <a:ext cx="1479793" cy="1479793"/>
          </a:xfrm>
          <a:prstGeom prst="arc">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4" name="Picture 53">
            <a:extLst>
              <a:ext uri="{FF2B5EF4-FFF2-40B4-BE49-F238E27FC236}">
                <a16:creationId xmlns:a16="http://schemas.microsoft.com/office/drawing/2014/main" id="{BAC1D807-C78D-CD4D-BB92-EE7CE3AF2C0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722178" y="3458947"/>
            <a:ext cx="1284408" cy="425409"/>
          </a:xfrm>
          <a:prstGeom prst="rect">
            <a:avLst/>
          </a:prstGeom>
        </p:spPr>
      </p:pic>
      <p:pic>
        <p:nvPicPr>
          <p:cNvPr id="1026" name="Picture 2" descr="Save the Children – Healthy Newborn Network">
            <a:extLst>
              <a:ext uri="{FF2B5EF4-FFF2-40B4-BE49-F238E27FC236}">
                <a16:creationId xmlns:a16="http://schemas.microsoft.com/office/drawing/2014/main" id="{8BA971BF-412B-B640-B0F6-A1DC51AB67FC}"/>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719167" y="2884901"/>
            <a:ext cx="640778" cy="5339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D Measure (@ECDMeasure) | Twitter">
            <a:extLst>
              <a:ext uri="{FF2B5EF4-FFF2-40B4-BE49-F238E27FC236}">
                <a16:creationId xmlns:a16="http://schemas.microsoft.com/office/drawing/2014/main" id="{3F16F77B-B8FE-DF45-8001-82BD32E3E522}"/>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423156" y="2922357"/>
            <a:ext cx="509320" cy="50932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92A68D29-D7FE-AC41-AC8D-EBC40EA63C32}"/>
              </a:ext>
            </a:extLst>
          </p:cNvPr>
          <p:cNvSpPr txBox="1"/>
          <p:nvPr/>
        </p:nvSpPr>
        <p:spPr>
          <a:xfrm>
            <a:off x="1633612" y="532215"/>
            <a:ext cx="3504821" cy="93871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en-GB" sz="1100">
                <a:latin typeface="CORESANSG-REGULAR" panose="020B0503030302020202" pitchFamily="34" charset="77"/>
              </a:rPr>
              <a:t>Assessments provide data to support teachers in designing classroom based solutions</a:t>
            </a:r>
          </a:p>
          <a:p>
            <a:endParaRPr lang="en-GB" sz="1100">
              <a:latin typeface="CORESANSG-REGULAR" panose="020B0503030302020202" pitchFamily="34" charset="77"/>
            </a:endParaRPr>
          </a:p>
          <a:p>
            <a:r>
              <a:rPr lang="en-GB" sz="1100" b="1">
                <a:latin typeface="CORESANSG-REGULAR" panose="020B0503030302020202" pitchFamily="34" charset="77"/>
              </a:rPr>
              <a:t>Bronwen Magrath</a:t>
            </a:r>
          </a:p>
          <a:p>
            <a:r>
              <a:rPr lang="en-GB" sz="1100">
                <a:latin typeface="CORESANSG-REGULAR" panose="020B0503030302020202" pitchFamily="34" charset="77"/>
              </a:rPr>
              <a:t>Introduction to Assessment in Schools2030 (10 mins)</a:t>
            </a:r>
          </a:p>
        </p:txBody>
      </p:sp>
      <p:sp>
        <p:nvSpPr>
          <p:cNvPr id="52" name="TextBox 51">
            <a:extLst>
              <a:ext uri="{FF2B5EF4-FFF2-40B4-BE49-F238E27FC236}">
                <a16:creationId xmlns:a16="http://schemas.microsoft.com/office/drawing/2014/main" id="{03792AC8-63A6-2748-A3C8-C005C80B5192}"/>
              </a:ext>
            </a:extLst>
          </p:cNvPr>
          <p:cNvSpPr txBox="1"/>
          <p:nvPr/>
        </p:nvSpPr>
        <p:spPr>
          <a:xfrm>
            <a:off x="2152370" y="5359119"/>
            <a:ext cx="4326456" cy="93871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en-GB" sz="1100">
                <a:latin typeface="CORESANSG-REGULAR" panose="020B0503030302020202" pitchFamily="34" charset="77"/>
              </a:rPr>
              <a:t>Global Partners develop strategy and guidance materials, provide support, and synthesise evidence from assessments.</a:t>
            </a:r>
          </a:p>
          <a:p>
            <a:endParaRPr lang="en-GB" sz="1100">
              <a:latin typeface="CORESANSG-REGULAR" panose="020B0503030302020202" pitchFamily="34" charset="77"/>
            </a:endParaRPr>
          </a:p>
          <a:p>
            <a:r>
              <a:rPr lang="en-GB" sz="1100" b="1">
                <a:latin typeface="CORESANSG-REGULAR" panose="020B0503030302020202" pitchFamily="34" charset="77"/>
              </a:rPr>
              <a:t>Rachel </a:t>
            </a:r>
            <a:r>
              <a:rPr lang="en-GB" sz="1100" b="1" err="1">
                <a:latin typeface="CORESANSG-REGULAR" panose="020B0503030302020202" pitchFamily="34" charset="77"/>
              </a:rPr>
              <a:t>Outhred</a:t>
            </a:r>
            <a:endParaRPr lang="en-GB" sz="1100" b="1">
              <a:latin typeface="CORESANSG-REGULAR" panose="020B0503030302020202" pitchFamily="34" charset="77"/>
            </a:endParaRPr>
          </a:p>
          <a:p>
            <a:r>
              <a:rPr lang="en-GB" sz="1100">
                <a:latin typeface="CORESANSG-REGULAR" panose="020B0503030302020202" pitchFamily="34" charset="77"/>
              </a:rPr>
              <a:t>The Schools2030 approach to assessment (15 mins)</a:t>
            </a:r>
          </a:p>
        </p:txBody>
      </p:sp>
      <p:sp>
        <p:nvSpPr>
          <p:cNvPr id="53" name="TextBox 52">
            <a:extLst>
              <a:ext uri="{FF2B5EF4-FFF2-40B4-BE49-F238E27FC236}">
                <a16:creationId xmlns:a16="http://schemas.microsoft.com/office/drawing/2014/main" id="{C22715C5-5A41-5F4F-8079-6E05AD0E761F}"/>
              </a:ext>
            </a:extLst>
          </p:cNvPr>
          <p:cNvSpPr txBox="1"/>
          <p:nvPr/>
        </p:nvSpPr>
        <p:spPr>
          <a:xfrm>
            <a:off x="6281925" y="532215"/>
            <a:ext cx="4266735" cy="93871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en-GB" sz="1100">
                <a:latin typeface="CORESANSG-REGULAR" panose="020B0503030302020202" pitchFamily="34" charset="77"/>
              </a:rPr>
              <a:t>10 National Assessment partners facilitate conversations to set priorities, and develop assessment tools for teachers to use</a:t>
            </a:r>
          </a:p>
          <a:p>
            <a:endParaRPr lang="en-GB" sz="1100">
              <a:latin typeface="CORESANSG-REGULAR" panose="020B0503030302020202" pitchFamily="34" charset="77"/>
            </a:endParaRPr>
          </a:p>
          <a:p>
            <a:r>
              <a:rPr lang="en-GB" sz="1100" b="1">
                <a:latin typeface="CORESANSG-REGULAR" panose="020B0503030302020202" pitchFamily="34" charset="77"/>
              </a:rPr>
              <a:t>Arjun Sanyal</a:t>
            </a:r>
          </a:p>
          <a:p>
            <a:r>
              <a:rPr lang="en-GB" sz="1100">
                <a:latin typeface="CORESANSG-REGULAR" panose="020B0503030302020202" pitchFamily="34" charset="77"/>
              </a:rPr>
              <a:t>The politics of what gets measured in India (15 mins)</a:t>
            </a:r>
          </a:p>
        </p:txBody>
      </p:sp>
      <p:sp>
        <p:nvSpPr>
          <p:cNvPr id="58" name="TextBox 57">
            <a:extLst>
              <a:ext uri="{FF2B5EF4-FFF2-40B4-BE49-F238E27FC236}">
                <a16:creationId xmlns:a16="http://schemas.microsoft.com/office/drawing/2014/main" id="{1DDB9D02-CDB4-F040-AEDC-13A140ADB350}"/>
              </a:ext>
            </a:extLst>
          </p:cNvPr>
          <p:cNvSpPr txBox="1"/>
          <p:nvPr/>
        </p:nvSpPr>
        <p:spPr>
          <a:xfrm>
            <a:off x="7422386" y="5359119"/>
            <a:ext cx="4229508" cy="93871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en-GB" sz="1100" dirty="0">
                <a:latin typeface="CORESANSG-REGULAR" panose="020B0503030302020202" pitchFamily="34" charset="77"/>
              </a:rPr>
              <a:t>Teachers and schools support in defining priorities for measurement, and deliver and use the results of assessments</a:t>
            </a:r>
          </a:p>
          <a:p>
            <a:endParaRPr lang="en-GB" sz="1100" dirty="0">
              <a:latin typeface="CORESANSG-REGULAR" panose="020B0503030302020202" pitchFamily="34" charset="77"/>
            </a:endParaRPr>
          </a:p>
          <a:p>
            <a:r>
              <a:rPr lang="en-GB" sz="1100" b="1" dirty="0">
                <a:latin typeface="CORESANSG-REGULAR" panose="020B0503030302020202" pitchFamily="34" charset="77"/>
              </a:rPr>
              <a:t>Emily </a:t>
            </a:r>
            <a:r>
              <a:rPr lang="en-GB" sz="1100" b="1" dirty="0" err="1">
                <a:latin typeface="CORESANSG-REGULAR" panose="020B0503030302020202" pitchFamily="34" charset="77"/>
              </a:rPr>
              <a:t>Tusiime</a:t>
            </a:r>
            <a:r>
              <a:rPr lang="en-GB" sz="1100" b="1" dirty="0">
                <a:latin typeface="CORESANSG-REGULAR" panose="020B0503030302020202" pitchFamily="34" charset="77"/>
              </a:rPr>
              <a:t> and Brenda Naggayi</a:t>
            </a:r>
          </a:p>
          <a:p>
            <a:r>
              <a:rPr lang="en-GB" sz="1100" dirty="0">
                <a:latin typeface="CORESANSG-REGULAR" panose="020B0503030302020202" pitchFamily="34" charset="77"/>
              </a:rPr>
              <a:t>Schools2030 Holistic Learning Domains in Uganda (20 mins)</a:t>
            </a:r>
          </a:p>
        </p:txBody>
      </p:sp>
      <p:sp>
        <p:nvSpPr>
          <p:cNvPr id="16" name="TextBox 15">
            <a:extLst>
              <a:ext uri="{FF2B5EF4-FFF2-40B4-BE49-F238E27FC236}">
                <a16:creationId xmlns:a16="http://schemas.microsoft.com/office/drawing/2014/main" id="{A931CAD9-6DBE-7D4A-A631-F2991A5BAAB5}"/>
              </a:ext>
            </a:extLst>
          </p:cNvPr>
          <p:cNvSpPr txBox="1"/>
          <p:nvPr/>
        </p:nvSpPr>
        <p:spPr>
          <a:xfrm>
            <a:off x="1086820" y="532215"/>
            <a:ext cx="530491" cy="523220"/>
          </a:xfrm>
          <a:prstGeom prst="rect">
            <a:avLst/>
          </a:prstGeom>
          <a:noFill/>
        </p:spPr>
        <p:txBody>
          <a:bodyPr wrap="square" rtlCol="0">
            <a:spAutoFit/>
          </a:bodyPr>
          <a:lstStyle/>
          <a:p>
            <a:r>
              <a:rPr lang="en-GB" sz="2800">
                <a:solidFill>
                  <a:schemeClr val="accent2"/>
                </a:solidFill>
                <a:latin typeface="CORESANSG-REGULAR" panose="020B0503030302020202" pitchFamily="34" charset="77"/>
              </a:rPr>
              <a:t>1.</a:t>
            </a:r>
          </a:p>
        </p:txBody>
      </p:sp>
      <p:sp>
        <p:nvSpPr>
          <p:cNvPr id="59" name="TextBox 58">
            <a:extLst>
              <a:ext uri="{FF2B5EF4-FFF2-40B4-BE49-F238E27FC236}">
                <a16:creationId xmlns:a16="http://schemas.microsoft.com/office/drawing/2014/main" id="{E91BA54A-10BF-D640-9030-C98C1B4384E5}"/>
              </a:ext>
            </a:extLst>
          </p:cNvPr>
          <p:cNvSpPr txBox="1"/>
          <p:nvPr/>
        </p:nvSpPr>
        <p:spPr>
          <a:xfrm>
            <a:off x="1621879" y="5330230"/>
            <a:ext cx="530491" cy="523220"/>
          </a:xfrm>
          <a:prstGeom prst="rect">
            <a:avLst/>
          </a:prstGeom>
          <a:noFill/>
        </p:spPr>
        <p:txBody>
          <a:bodyPr wrap="square" rtlCol="0">
            <a:spAutoFit/>
          </a:bodyPr>
          <a:lstStyle/>
          <a:p>
            <a:r>
              <a:rPr lang="en-GB" sz="2800">
                <a:solidFill>
                  <a:schemeClr val="accent2"/>
                </a:solidFill>
                <a:latin typeface="CORESANSG-REGULAR" panose="020B0503030302020202" pitchFamily="34" charset="77"/>
              </a:rPr>
              <a:t>2.</a:t>
            </a:r>
          </a:p>
        </p:txBody>
      </p:sp>
      <p:sp>
        <p:nvSpPr>
          <p:cNvPr id="60" name="TextBox 59">
            <a:extLst>
              <a:ext uri="{FF2B5EF4-FFF2-40B4-BE49-F238E27FC236}">
                <a16:creationId xmlns:a16="http://schemas.microsoft.com/office/drawing/2014/main" id="{7F1E787D-EE6B-1842-978E-E89DD740ECC8}"/>
              </a:ext>
            </a:extLst>
          </p:cNvPr>
          <p:cNvSpPr txBox="1"/>
          <p:nvPr/>
        </p:nvSpPr>
        <p:spPr>
          <a:xfrm>
            <a:off x="5751434" y="471041"/>
            <a:ext cx="530491" cy="523220"/>
          </a:xfrm>
          <a:prstGeom prst="rect">
            <a:avLst/>
          </a:prstGeom>
          <a:noFill/>
        </p:spPr>
        <p:txBody>
          <a:bodyPr wrap="square" rtlCol="0">
            <a:spAutoFit/>
          </a:bodyPr>
          <a:lstStyle/>
          <a:p>
            <a:r>
              <a:rPr lang="en-GB" sz="2800">
                <a:solidFill>
                  <a:schemeClr val="accent2"/>
                </a:solidFill>
                <a:latin typeface="CORESANSG-REGULAR" panose="020B0503030302020202" pitchFamily="34" charset="77"/>
              </a:rPr>
              <a:t>3.</a:t>
            </a:r>
          </a:p>
        </p:txBody>
      </p:sp>
      <p:sp>
        <p:nvSpPr>
          <p:cNvPr id="61" name="TextBox 60">
            <a:extLst>
              <a:ext uri="{FF2B5EF4-FFF2-40B4-BE49-F238E27FC236}">
                <a16:creationId xmlns:a16="http://schemas.microsoft.com/office/drawing/2014/main" id="{62937E5A-F218-A246-B05D-F84036CEE091}"/>
              </a:ext>
            </a:extLst>
          </p:cNvPr>
          <p:cNvSpPr txBox="1"/>
          <p:nvPr/>
        </p:nvSpPr>
        <p:spPr>
          <a:xfrm>
            <a:off x="7007967" y="5259287"/>
            <a:ext cx="530491" cy="523220"/>
          </a:xfrm>
          <a:prstGeom prst="rect">
            <a:avLst/>
          </a:prstGeom>
          <a:noFill/>
        </p:spPr>
        <p:txBody>
          <a:bodyPr wrap="square" rtlCol="0">
            <a:spAutoFit/>
          </a:bodyPr>
          <a:lstStyle/>
          <a:p>
            <a:r>
              <a:rPr lang="en-GB" sz="2800">
                <a:solidFill>
                  <a:schemeClr val="accent2"/>
                </a:solidFill>
                <a:latin typeface="CORESANSG-REGULAR" panose="020B0503030302020202" pitchFamily="34" charset="77"/>
              </a:rPr>
              <a:t>4.</a:t>
            </a:r>
          </a:p>
        </p:txBody>
      </p:sp>
      <p:cxnSp>
        <p:nvCxnSpPr>
          <p:cNvPr id="21" name="Straight Connector 20">
            <a:extLst>
              <a:ext uri="{FF2B5EF4-FFF2-40B4-BE49-F238E27FC236}">
                <a16:creationId xmlns:a16="http://schemas.microsoft.com/office/drawing/2014/main" id="{633A24E1-39A1-0D4F-943D-067128506260}"/>
              </a:ext>
            </a:extLst>
          </p:cNvPr>
          <p:cNvCxnSpPr>
            <a:cxnSpLocks/>
            <a:endCxn id="52" idx="0"/>
          </p:cNvCxnSpPr>
          <p:nvPr/>
        </p:nvCxnSpPr>
        <p:spPr>
          <a:xfrm>
            <a:off x="4297438" y="3918294"/>
            <a:ext cx="18160" cy="1440825"/>
          </a:xfrm>
          <a:prstGeom prst="line">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8138966-ABE5-7E48-9ACC-A218604D3ADE}"/>
              </a:ext>
            </a:extLst>
          </p:cNvPr>
          <p:cNvCxnSpPr>
            <a:cxnSpLocks/>
            <a:endCxn id="51" idx="2"/>
          </p:cNvCxnSpPr>
          <p:nvPr/>
        </p:nvCxnSpPr>
        <p:spPr>
          <a:xfrm flipV="1">
            <a:off x="2822931" y="1470934"/>
            <a:ext cx="563092" cy="1353703"/>
          </a:xfrm>
          <a:prstGeom prst="line">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643AA67-4A3D-BD4F-A60B-0093883BC200}"/>
              </a:ext>
            </a:extLst>
          </p:cNvPr>
          <p:cNvCxnSpPr>
            <a:cxnSpLocks/>
            <a:endCxn id="53" idx="2"/>
          </p:cNvCxnSpPr>
          <p:nvPr/>
        </p:nvCxnSpPr>
        <p:spPr>
          <a:xfrm flipV="1">
            <a:off x="7379914" y="1470934"/>
            <a:ext cx="1035379" cy="604690"/>
          </a:xfrm>
          <a:prstGeom prst="line">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99D7B49-4325-1444-8E1C-27C34A3B6CA5}"/>
              </a:ext>
            </a:extLst>
          </p:cNvPr>
          <p:cNvCxnSpPr>
            <a:cxnSpLocks/>
            <a:endCxn id="58" idx="0"/>
          </p:cNvCxnSpPr>
          <p:nvPr/>
        </p:nvCxnSpPr>
        <p:spPr>
          <a:xfrm>
            <a:off x="8321502" y="4060608"/>
            <a:ext cx="1215638" cy="1298511"/>
          </a:xfrm>
          <a:prstGeom prst="line">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88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FA1-5313-D848-9985-7A9AD1148CFE}"/>
              </a:ext>
            </a:extLst>
          </p:cNvPr>
          <p:cNvSpPr>
            <a:spLocks noGrp="1"/>
          </p:cNvSpPr>
          <p:nvPr>
            <p:ph type="title"/>
          </p:nvPr>
        </p:nvSpPr>
        <p:spPr/>
        <p:txBody>
          <a:bodyPr/>
          <a:lstStyle/>
          <a:p>
            <a:r>
              <a:rPr lang="en-GB"/>
              <a:t>Thank you</a:t>
            </a:r>
          </a:p>
        </p:txBody>
      </p:sp>
      <p:sp>
        <p:nvSpPr>
          <p:cNvPr id="3" name="Text Placeholder 2">
            <a:extLst>
              <a:ext uri="{FF2B5EF4-FFF2-40B4-BE49-F238E27FC236}">
                <a16:creationId xmlns:a16="http://schemas.microsoft.com/office/drawing/2014/main" id="{A527E210-83D8-124A-9879-C4DB671DB63F}"/>
              </a:ext>
            </a:extLst>
          </p:cNvPr>
          <p:cNvSpPr>
            <a:spLocks noGrp="1"/>
          </p:cNvSpPr>
          <p:nvPr>
            <p:ph type="body" sz="quarter" idx="10"/>
          </p:nvPr>
        </p:nvSpPr>
        <p:spPr>
          <a:xfrm>
            <a:off x="950335" y="2920907"/>
            <a:ext cx="8347364" cy="2934461"/>
          </a:xfrm>
        </p:spPr>
        <p:txBody>
          <a:bodyPr/>
          <a:lstStyle/>
          <a:p>
            <a:r>
              <a:rPr lang="en-GB" sz="1600" err="1"/>
              <a:t>Dr.</a:t>
            </a:r>
            <a:r>
              <a:rPr lang="en-GB" sz="1600"/>
              <a:t> Bronwen Magrath</a:t>
            </a:r>
          </a:p>
          <a:p>
            <a:r>
              <a:rPr lang="en-GB" sz="1600"/>
              <a:t>Schools2030 Global Programme Manager</a:t>
            </a:r>
          </a:p>
          <a:p>
            <a:r>
              <a:rPr lang="en-GB" sz="1600"/>
              <a:t>Aga Khan Foundation</a:t>
            </a:r>
          </a:p>
          <a:p>
            <a:r>
              <a:rPr lang="en-GB" sz="1600" err="1"/>
              <a:t>bronwen.magrath@akdn.org</a:t>
            </a:r>
            <a:endParaRPr lang="en-GB" sz="1600"/>
          </a:p>
        </p:txBody>
      </p:sp>
    </p:spTree>
    <p:extLst>
      <p:ext uri="{BB962C8B-B14F-4D97-AF65-F5344CB8AC3E}">
        <p14:creationId xmlns:p14="http://schemas.microsoft.com/office/powerpoint/2010/main" val="994868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8A603-F871-CD48-AA27-8280655806FC}"/>
              </a:ext>
            </a:extLst>
          </p:cNvPr>
          <p:cNvSpPr>
            <a:spLocks noGrp="1"/>
          </p:cNvSpPr>
          <p:nvPr>
            <p:ph type="title" idx="4294967295"/>
          </p:nvPr>
        </p:nvSpPr>
        <p:spPr>
          <a:xfrm>
            <a:off x="5849328" y="3258879"/>
            <a:ext cx="6145797" cy="1996901"/>
          </a:xfrm>
          <a:prstGeom prst="rect">
            <a:avLst/>
          </a:prstGeom>
        </p:spPr>
        <p:txBody>
          <a:bodyPr>
            <a:normAutofit/>
          </a:bodyPr>
          <a:lstStyle/>
          <a:p>
            <a:r>
              <a:rPr lang="en-GB" sz="5300">
                <a:solidFill>
                  <a:schemeClr val="bg1"/>
                </a:solidFill>
              </a:rPr>
              <a:t>RETHINKING RIGOUR</a:t>
            </a:r>
            <a:br>
              <a:rPr lang="en-GB">
                <a:solidFill>
                  <a:schemeClr val="bg1"/>
                </a:solidFill>
              </a:rPr>
            </a:br>
            <a:r>
              <a:rPr lang="en-GB" sz="3600">
                <a:solidFill>
                  <a:schemeClr val="bg1"/>
                </a:solidFill>
              </a:rPr>
              <a:t>IN SCHOOLS2030</a:t>
            </a:r>
            <a:br>
              <a:rPr lang="en-GB" sz="3600">
                <a:solidFill>
                  <a:schemeClr val="bg1"/>
                </a:solidFill>
              </a:rPr>
            </a:br>
            <a:r>
              <a:rPr lang="en-GB" sz="3600">
                <a:solidFill>
                  <a:schemeClr val="bg1"/>
                </a:solidFill>
              </a:rPr>
              <a:t>ASSESSMENT</a:t>
            </a:r>
            <a:endParaRPr lang="en-GB" sz="1800">
              <a:solidFill>
                <a:schemeClr val="bg1"/>
              </a:solidFill>
            </a:endParaRPr>
          </a:p>
        </p:txBody>
      </p:sp>
    </p:spTree>
    <p:extLst>
      <p:ext uri="{BB962C8B-B14F-4D97-AF65-F5344CB8AC3E}">
        <p14:creationId xmlns:p14="http://schemas.microsoft.com/office/powerpoint/2010/main" val="3706085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0C25-EE0C-C941-B320-3B2768E76FC7}"/>
              </a:ext>
            </a:extLst>
          </p:cNvPr>
          <p:cNvSpPr>
            <a:spLocks noGrp="1"/>
          </p:cNvSpPr>
          <p:nvPr>
            <p:ph type="title"/>
          </p:nvPr>
        </p:nvSpPr>
        <p:spPr>
          <a:xfrm>
            <a:off x="2736272" y="717875"/>
            <a:ext cx="8347364" cy="808616"/>
          </a:xfrm>
        </p:spPr>
        <p:txBody>
          <a:bodyPr/>
          <a:lstStyle/>
          <a:p>
            <a:r>
              <a:rPr lang="en-GB"/>
              <a:t>SESSION AGENDA</a:t>
            </a:r>
          </a:p>
        </p:txBody>
      </p:sp>
      <p:sp>
        <p:nvSpPr>
          <p:cNvPr id="3" name="Text Placeholder 2">
            <a:extLst>
              <a:ext uri="{FF2B5EF4-FFF2-40B4-BE49-F238E27FC236}">
                <a16:creationId xmlns:a16="http://schemas.microsoft.com/office/drawing/2014/main" id="{39F0BC5B-CB3C-104D-B153-57A3848C1FBE}"/>
              </a:ext>
            </a:extLst>
          </p:cNvPr>
          <p:cNvSpPr>
            <a:spLocks noGrp="1"/>
          </p:cNvSpPr>
          <p:nvPr>
            <p:ph type="body" sz="quarter" idx="10"/>
          </p:nvPr>
        </p:nvSpPr>
        <p:spPr>
          <a:xfrm>
            <a:off x="2736272" y="1619336"/>
            <a:ext cx="8347364" cy="4747597"/>
          </a:xfrm>
        </p:spPr>
        <p:txBody>
          <a:bodyPr lIns="91440" tIns="45720" rIns="91440" bIns="45720" anchor="t"/>
          <a:lstStyle/>
          <a:p>
            <a:pPr>
              <a:lnSpc>
                <a:spcPct val="130000"/>
              </a:lnSpc>
            </a:pPr>
            <a:r>
              <a:rPr lang="en-US" sz="1600" dirty="0">
                <a:latin typeface="CORESANSG-LIGHT"/>
              </a:rPr>
              <a:t>Part 1: 	Introduction to Schools2030 </a:t>
            </a:r>
            <a:r>
              <a:rPr lang="en-US" sz="1600" err="1">
                <a:latin typeface="CORESANSG-LIGHT"/>
              </a:rPr>
              <a:t>Programme</a:t>
            </a:r>
            <a:br>
              <a:rPr lang="en-US" sz="1600" dirty="0">
                <a:latin typeface="CORESANSG-LIGHT" panose="020B0303030302020202" pitchFamily="34" charset="77"/>
              </a:rPr>
            </a:br>
            <a:r>
              <a:rPr lang="en-US" sz="1200" dirty="0">
                <a:latin typeface="CORESANSG-LIGHT"/>
              </a:rPr>
              <a:t>	Dr Bronwen Magrath, Schools2030 Global </a:t>
            </a:r>
            <a:r>
              <a:rPr lang="en-US" sz="1200" err="1">
                <a:latin typeface="CORESANSG-LIGHT"/>
              </a:rPr>
              <a:t>Programme</a:t>
            </a:r>
            <a:r>
              <a:rPr lang="en-US" sz="1200" dirty="0">
                <a:latin typeface="CORESANSG-LIGHT"/>
              </a:rPr>
              <a:t> Manager, Aga Khan Foundation</a:t>
            </a:r>
          </a:p>
          <a:p>
            <a:pPr>
              <a:lnSpc>
                <a:spcPct val="130000"/>
              </a:lnSpc>
            </a:pPr>
            <a:r>
              <a:rPr lang="en-US" sz="1600" dirty="0">
                <a:latin typeface="CORESANSG-LIGHT"/>
              </a:rPr>
              <a:t>Part 2: 	Rethinking </a:t>
            </a:r>
            <a:r>
              <a:rPr lang="en-US" sz="1600" err="1">
                <a:latin typeface="CORESANSG-LIGHT"/>
              </a:rPr>
              <a:t>Rigour</a:t>
            </a:r>
            <a:r>
              <a:rPr lang="en-US" sz="1600" dirty="0">
                <a:latin typeface="CORESANSG-LIGHT"/>
              </a:rPr>
              <a:t> in Schools2030 Assessment</a:t>
            </a:r>
            <a:br>
              <a:rPr lang="en-US" sz="1600" dirty="0">
                <a:latin typeface="CORESANSG-LIGHT" panose="020B0303030302020202" pitchFamily="34" charset="77"/>
              </a:rPr>
            </a:br>
            <a:r>
              <a:rPr lang="en-US" sz="1600" dirty="0">
                <a:latin typeface="CORESANSG-LIGHT"/>
              </a:rPr>
              <a:t>	</a:t>
            </a:r>
            <a:r>
              <a:rPr lang="en-US" sz="1200">
                <a:latin typeface="CORESANSG-LIGHT"/>
              </a:rPr>
              <a:t>Dr</a:t>
            </a:r>
            <a:r>
              <a:rPr lang="en-US" sz="1600">
                <a:latin typeface="CORESANSG-LIGHT"/>
              </a:rPr>
              <a:t> </a:t>
            </a:r>
            <a:r>
              <a:rPr lang="en-US" sz="1200" dirty="0">
                <a:latin typeface="CORESANSG-LIGHT"/>
              </a:rPr>
              <a:t>Rachel </a:t>
            </a:r>
            <a:r>
              <a:rPr lang="en-US" sz="1200" dirty="0" err="1">
                <a:latin typeface="CORESANSG-LIGHT"/>
              </a:rPr>
              <a:t>Outhred</a:t>
            </a:r>
            <a:r>
              <a:rPr lang="en-US" sz="1200" dirty="0">
                <a:latin typeface="CORESANSG-LIGHT"/>
              </a:rPr>
              <a:t>, Managing Director, Oxford MeasurEd</a:t>
            </a:r>
            <a:endParaRPr lang="en-US" sz="1600" dirty="0">
              <a:latin typeface="CORESANSG-LIGHT"/>
            </a:endParaRPr>
          </a:p>
          <a:p>
            <a:pPr>
              <a:lnSpc>
                <a:spcPct val="130000"/>
              </a:lnSpc>
            </a:pPr>
            <a:r>
              <a:rPr lang="en-US" sz="1600" dirty="0">
                <a:latin typeface="CORESANSG-LIGHT"/>
              </a:rPr>
              <a:t>Part 3:	Power Dynamics in Assessments: What matters to Who – Reflections from India</a:t>
            </a:r>
            <a:br>
              <a:rPr lang="en-US" sz="1600" dirty="0">
                <a:latin typeface="CORESANSG-LIGHT" panose="020B0303030302020202" pitchFamily="34" charset="77"/>
              </a:rPr>
            </a:br>
            <a:r>
              <a:rPr lang="en-US" sz="1600" dirty="0">
                <a:latin typeface="CORESANSG-LIGHT"/>
              </a:rPr>
              <a:t>	</a:t>
            </a:r>
            <a:r>
              <a:rPr lang="en-US" sz="1200" dirty="0">
                <a:latin typeface="CORESANSG-LIGHT"/>
              </a:rPr>
              <a:t>Arjun Sanyal, Senior </a:t>
            </a:r>
            <a:r>
              <a:rPr lang="en-US" sz="1200" err="1">
                <a:latin typeface="CORESANSG-LIGHT"/>
              </a:rPr>
              <a:t>Programme</a:t>
            </a:r>
            <a:r>
              <a:rPr lang="en-US" sz="1200" dirty="0">
                <a:latin typeface="CORESANSG-LIGHT"/>
              </a:rPr>
              <a:t> Officer, Aga Khan Foundation</a:t>
            </a:r>
          </a:p>
          <a:p>
            <a:pPr>
              <a:lnSpc>
                <a:spcPct val="130000"/>
              </a:lnSpc>
            </a:pPr>
            <a:r>
              <a:rPr lang="en-US" sz="1600">
                <a:latin typeface="CORESANSG-LIGHT"/>
              </a:rPr>
              <a:t>Break: 	Reflection Exercise: How do we view assessments? </a:t>
            </a:r>
          </a:p>
          <a:p>
            <a:pPr>
              <a:lnSpc>
                <a:spcPct val="130000"/>
              </a:lnSpc>
              <a:spcBef>
                <a:spcPts val="0"/>
              </a:spcBef>
            </a:pPr>
            <a:r>
              <a:rPr lang="en-US" sz="1600">
                <a:latin typeface="CORESANSG-LIGHT"/>
              </a:rPr>
              <a:t>	</a:t>
            </a:r>
            <a:r>
              <a:rPr lang="en-US" sz="1200">
                <a:latin typeface="CORESANSG-LIGHT"/>
              </a:rPr>
              <a:t>Fergal Turner, Senior Consultant, Oxford MeasurEd</a:t>
            </a:r>
          </a:p>
          <a:p>
            <a:pPr>
              <a:lnSpc>
                <a:spcPct val="130000"/>
              </a:lnSpc>
            </a:pPr>
            <a:r>
              <a:rPr lang="en-US" sz="1600" dirty="0">
                <a:latin typeface="CORESANSG-LIGHT"/>
              </a:rPr>
              <a:t>Part 4:	Defining What Gets measured – Perspectives from Uganda</a:t>
            </a:r>
            <a:br>
              <a:rPr lang="en-US" sz="1600" dirty="0">
                <a:latin typeface="CORESANSG-LIGHT" panose="020B0303030302020202" pitchFamily="34" charset="77"/>
              </a:rPr>
            </a:br>
            <a:r>
              <a:rPr lang="en-US" sz="1600" dirty="0">
                <a:latin typeface="CORESANSG-LIGHT"/>
              </a:rPr>
              <a:t>	</a:t>
            </a:r>
            <a:r>
              <a:rPr lang="en-US" sz="1200" dirty="0">
                <a:latin typeface="CORESANSG-LIGHT"/>
              </a:rPr>
              <a:t>Emily </a:t>
            </a:r>
            <a:r>
              <a:rPr lang="en-US" sz="1200" dirty="0" err="1">
                <a:latin typeface="CORESANSG-LIGHT"/>
              </a:rPr>
              <a:t>Tusiime</a:t>
            </a:r>
            <a:r>
              <a:rPr lang="en-US" sz="1200" dirty="0">
                <a:latin typeface="CORESANSG-LIGHT"/>
              </a:rPr>
              <a:t>, Regional Assessment Lead in East Africa, Aga Khan Foundation</a:t>
            </a:r>
            <a:br>
              <a:rPr lang="en-US" sz="1200" dirty="0">
                <a:latin typeface="CORESANSG-LIGHT" panose="020B0303030302020202" pitchFamily="34" charset="77"/>
              </a:rPr>
            </a:br>
            <a:r>
              <a:rPr lang="en-US" sz="1200" dirty="0">
                <a:latin typeface="CORESANSG-LIGHT"/>
              </a:rPr>
              <a:t>  	Brenda </a:t>
            </a:r>
            <a:r>
              <a:rPr lang="en-US" sz="1200" dirty="0" err="1">
                <a:latin typeface="CORESANSG-LIGHT"/>
              </a:rPr>
              <a:t>Naggayi</a:t>
            </a:r>
            <a:r>
              <a:rPr lang="en-US" sz="1200" dirty="0">
                <a:latin typeface="CORESANSG-LIGHT"/>
              </a:rPr>
              <a:t>, Home School Teacher</a:t>
            </a:r>
          </a:p>
          <a:p>
            <a:pPr>
              <a:lnSpc>
                <a:spcPct val="130000"/>
              </a:lnSpc>
            </a:pPr>
            <a:r>
              <a:rPr lang="en-US" sz="1600">
                <a:latin typeface="CORESANSG-LIGHT"/>
              </a:rPr>
              <a:t>Part 5:	Discussion and reflections</a:t>
            </a:r>
          </a:p>
          <a:p>
            <a:pPr>
              <a:lnSpc>
                <a:spcPct val="130000"/>
              </a:lnSpc>
              <a:spcBef>
                <a:spcPts val="0"/>
              </a:spcBef>
            </a:pPr>
            <a:r>
              <a:rPr lang="en-US" sz="1600">
                <a:latin typeface="CORESANSG-LIGHT"/>
              </a:rPr>
              <a:t>	</a:t>
            </a:r>
            <a:r>
              <a:rPr lang="en-US" sz="1200">
                <a:latin typeface="CORESANSG-LIGHT"/>
              </a:rPr>
              <a:t>Prof. Caine Rolleston, University College London</a:t>
            </a:r>
            <a:endParaRPr lang="en-GB" sz="1600"/>
          </a:p>
        </p:txBody>
      </p:sp>
    </p:spTree>
    <p:extLst>
      <p:ext uri="{BB962C8B-B14F-4D97-AF65-F5344CB8AC3E}">
        <p14:creationId xmlns:p14="http://schemas.microsoft.com/office/powerpoint/2010/main" val="707124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28FD31-BDEF-614D-A6FC-1335E7D0FCA6}"/>
              </a:ext>
            </a:extLst>
          </p:cNvPr>
          <p:cNvGrpSpPr/>
          <p:nvPr/>
        </p:nvGrpSpPr>
        <p:grpSpPr>
          <a:xfrm>
            <a:off x="5394764" y="1156898"/>
            <a:ext cx="5095934" cy="757985"/>
            <a:chOff x="4314523" y="1975991"/>
            <a:chExt cx="5095934" cy="757985"/>
          </a:xfrm>
        </p:grpSpPr>
        <p:sp>
          <p:nvSpPr>
            <p:cNvPr id="6" name="Rounded Rectangle 5">
              <a:extLst>
                <a:ext uri="{FF2B5EF4-FFF2-40B4-BE49-F238E27FC236}">
                  <a16:creationId xmlns:a16="http://schemas.microsoft.com/office/drawing/2014/main" id="{0E2757F1-271E-594F-AFF0-C186E674B6A2}"/>
                </a:ext>
              </a:extLst>
            </p:cNvPr>
            <p:cNvSpPr/>
            <p:nvPr/>
          </p:nvSpPr>
          <p:spPr>
            <a:xfrm>
              <a:off x="4632999" y="1975991"/>
              <a:ext cx="4777458" cy="75798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7" name="Oval 6">
              <a:extLst>
                <a:ext uri="{FF2B5EF4-FFF2-40B4-BE49-F238E27FC236}">
                  <a16:creationId xmlns:a16="http://schemas.microsoft.com/office/drawing/2014/main" id="{3C8C9291-5837-CF46-BFA1-113686B61430}"/>
                </a:ext>
              </a:extLst>
            </p:cNvPr>
            <p:cNvSpPr/>
            <p:nvPr/>
          </p:nvSpPr>
          <p:spPr>
            <a:xfrm>
              <a:off x="4314523" y="1975991"/>
              <a:ext cx="757985" cy="75798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Stopwatch outline">
              <a:extLst>
                <a:ext uri="{FF2B5EF4-FFF2-40B4-BE49-F238E27FC236}">
                  <a16:creationId xmlns:a16="http://schemas.microsoft.com/office/drawing/2014/main" id="{45A54159-142C-C249-B57A-EFD5D07217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0998" y="1977739"/>
              <a:ext cx="691586" cy="691586"/>
            </a:xfrm>
            <a:prstGeom prst="rect">
              <a:avLst/>
            </a:prstGeom>
          </p:spPr>
        </p:pic>
      </p:grpSp>
      <p:grpSp>
        <p:nvGrpSpPr>
          <p:cNvPr id="9" name="Group 8">
            <a:extLst>
              <a:ext uri="{FF2B5EF4-FFF2-40B4-BE49-F238E27FC236}">
                <a16:creationId xmlns:a16="http://schemas.microsoft.com/office/drawing/2014/main" id="{27202CDB-C242-A449-B063-05A1F4A6FE1F}"/>
              </a:ext>
            </a:extLst>
          </p:cNvPr>
          <p:cNvGrpSpPr/>
          <p:nvPr/>
        </p:nvGrpSpPr>
        <p:grpSpPr>
          <a:xfrm>
            <a:off x="5394764" y="2045342"/>
            <a:ext cx="5095934" cy="757985"/>
            <a:chOff x="4314523" y="1975991"/>
            <a:chExt cx="5095934" cy="757985"/>
          </a:xfrm>
        </p:grpSpPr>
        <p:sp>
          <p:nvSpPr>
            <p:cNvPr id="10" name="Rounded Rectangle 9">
              <a:extLst>
                <a:ext uri="{FF2B5EF4-FFF2-40B4-BE49-F238E27FC236}">
                  <a16:creationId xmlns:a16="http://schemas.microsoft.com/office/drawing/2014/main" id="{AC404DB3-F726-414D-B114-0670DFCCC264}"/>
                </a:ext>
              </a:extLst>
            </p:cNvPr>
            <p:cNvSpPr/>
            <p:nvPr/>
          </p:nvSpPr>
          <p:spPr>
            <a:xfrm>
              <a:off x="4632999" y="1975991"/>
              <a:ext cx="4777458" cy="75798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B67424-E258-8143-9FDF-DF415F807136}"/>
                </a:ext>
              </a:extLst>
            </p:cNvPr>
            <p:cNvSpPr/>
            <p:nvPr/>
          </p:nvSpPr>
          <p:spPr>
            <a:xfrm>
              <a:off x="4314523" y="1975991"/>
              <a:ext cx="757985" cy="75798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F2C8D06-BE12-C74F-9859-548924460AAE}"/>
              </a:ext>
            </a:extLst>
          </p:cNvPr>
          <p:cNvGrpSpPr/>
          <p:nvPr/>
        </p:nvGrpSpPr>
        <p:grpSpPr>
          <a:xfrm>
            <a:off x="5394764" y="2933786"/>
            <a:ext cx="5095934" cy="757985"/>
            <a:chOff x="4314523" y="1975991"/>
            <a:chExt cx="5095934" cy="757985"/>
          </a:xfrm>
        </p:grpSpPr>
        <p:sp>
          <p:nvSpPr>
            <p:cNvPr id="13" name="Rounded Rectangle 12">
              <a:extLst>
                <a:ext uri="{FF2B5EF4-FFF2-40B4-BE49-F238E27FC236}">
                  <a16:creationId xmlns:a16="http://schemas.microsoft.com/office/drawing/2014/main" id="{99EE4546-12E7-1E4E-9246-A9E8B86B6D6D}"/>
                </a:ext>
              </a:extLst>
            </p:cNvPr>
            <p:cNvSpPr/>
            <p:nvPr/>
          </p:nvSpPr>
          <p:spPr>
            <a:xfrm>
              <a:off x="4632999" y="1975991"/>
              <a:ext cx="4777458" cy="75798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C4E8CC-697C-E343-AD50-60518E111798}"/>
                </a:ext>
              </a:extLst>
            </p:cNvPr>
            <p:cNvSpPr/>
            <p:nvPr/>
          </p:nvSpPr>
          <p:spPr>
            <a:xfrm>
              <a:off x="4314523" y="1975991"/>
              <a:ext cx="757985" cy="757985"/>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8E8F0C6-B102-1840-9786-D3E649AD43AF}"/>
              </a:ext>
            </a:extLst>
          </p:cNvPr>
          <p:cNvGrpSpPr/>
          <p:nvPr/>
        </p:nvGrpSpPr>
        <p:grpSpPr>
          <a:xfrm>
            <a:off x="5394764" y="3822230"/>
            <a:ext cx="5095935" cy="757985"/>
            <a:chOff x="4314523" y="1975991"/>
            <a:chExt cx="5095935" cy="757985"/>
          </a:xfrm>
        </p:grpSpPr>
        <p:sp>
          <p:nvSpPr>
            <p:cNvPr id="16" name="Rounded Rectangle 15">
              <a:extLst>
                <a:ext uri="{FF2B5EF4-FFF2-40B4-BE49-F238E27FC236}">
                  <a16:creationId xmlns:a16="http://schemas.microsoft.com/office/drawing/2014/main" id="{9899630D-366B-D549-ADBE-A33931E0D180}"/>
                </a:ext>
              </a:extLst>
            </p:cNvPr>
            <p:cNvSpPr/>
            <p:nvPr/>
          </p:nvSpPr>
          <p:spPr>
            <a:xfrm>
              <a:off x="4633000" y="1975991"/>
              <a:ext cx="4777458" cy="7579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B1016CF-CD96-2747-B482-D6D4C008F4FD}"/>
                </a:ext>
              </a:extLst>
            </p:cNvPr>
            <p:cNvSpPr/>
            <p:nvPr/>
          </p:nvSpPr>
          <p:spPr>
            <a:xfrm>
              <a:off x="4314523" y="1975991"/>
              <a:ext cx="757985" cy="757985"/>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8E95122E-E22D-8E49-8630-4D6C6F35D1F4}"/>
              </a:ext>
            </a:extLst>
          </p:cNvPr>
          <p:cNvGrpSpPr/>
          <p:nvPr/>
        </p:nvGrpSpPr>
        <p:grpSpPr>
          <a:xfrm>
            <a:off x="5394764" y="4710675"/>
            <a:ext cx="5095935" cy="807170"/>
            <a:chOff x="4314523" y="1975991"/>
            <a:chExt cx="5095935" cy="662626"/>
          </a:xfrm>
        </p:grpSpPr>
        <p:sp>
          <p:nvSpPr>
            <p:cNvPr id="19" name="Rounded Rectangle 18">
              <a:extLst>
                <a:ext uri="{FF2B5EF4-FFF2-40B4-BE49-F238E27FC236}">
                  <a16:creationId xmlns:a16="http://schemas.microsoft.com/office/drawing/2014/main" id="{39F98BA1-D65A-CE43-A955-3A6CE7A53D9F}"/>
                </a:ext>
              </a:extLst>
            </p:cNvPr>
            <p:cNvSpPr/>
            <p:nvPr/>
          </p:nvSpPr>
          <p:spPr>
            <a:xfrm>
              <a:off x="4633000" y="1975991"/>
              <a:ext cx="4777458" cy="66262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86C806D-C3DF-5E42-B06A-99509C574A81}"/>
                </a:ext>
              </a:extLst>
            </p:cNvPr>
            <p:cNvSpPr/>
            <p:nvPr/>
          </p:nvSpPr>
          <p:spPr>
            <a:xfrm>
              <a:off x="4314523" y="1975991"/>
              <a:ext cx="791184" cy="662626"/>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Stopwatch 25% outline">
            <a:extLst>
              <a:ext uri="{FF2B5EF4-FFF2-40B4-BE49-F238E27FC236}">
                <a16:creationId xmlns:a16="http://schemas.microsoft.com/office/drawing/2014/main" id="{7A1E329F-65E4-F148-B45D-BA94991E1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1239" y="2045342"/>
            <a:ext cx="691586" cy="691586"/>
          </a:xfrm>
          <a:prstGeom prst="rect">
            <a:avLst/>
          </a:prstGeom>
        </p:spPr>
      </p:pic>
      <p:pic>
        <p:nvPicPr>
          <p:cNvPr id="22" name="Graphic 21" descr="Stopwatch 50% outline">
            <a:extLst>
              <a:ext uri="{FF2B5EF4-FFF2-40B4-BE49-F238E27FC236}">
                <a16:creationId xmlns:a16="http://schemas.microsoft.com/office/drawing/2014/main" id="{F940A092-5CA3-DF43-B2A0-CB6B71A6E2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7963" y="2966985"/>
            <a:ext cx="691586" cy="691586"/>
          </a:xfrm>
          <a:prstGeom prst="rect">
            <a:avLst/>
          </a:prstGeom>
        </p:spPr>
      </p:pic>
      <p:pic>
        <p:nvPicPr>
          <p:cNvPr id="23" name="Graphic 22" descr="Stopwatch 75% outline">
            <a:extLst>
              <a:ext uri="{FF2B5EF4-FFF2-40B4-BE49-F238E27FC236}">
                <a16:creationId xmlns:a16="http://schemas.microsoft.com/office/drawing/2014/main" id="{178DF983-5A97-7749-8899-5A2CB623E5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28874" y="3822230"/>
            <a:ext cx="691586" cy="691586"/>
          </a:xfrm>
          <a:prstGeom prst="rect">
            <a:avLst/>
          </a:prstGeom>
        </p:spPr>
      </p:pic>
      <p:pic>
        <p:nvPicPr>
          <p:cNvPr id="24" name="Graphic 23" descr="Stopwatch 75% outline">
            <a:extLst>
              <a:ext uri="{FF2B5EF4-FFF2-40B4-BE49-F238E27FC236}">
                <a16:creationId xmlns:a16="http://schemas.microsoft.com/office/drawing/2014/main" id="{722EC60D-D84C-9E4F-A92B-201721157A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44563" y="4768466"/>
            <a:ext cx="691586" cy="691586"/>
          </a:xfrm>
          <a:prstGeom prst="rect">
            <a:avLst/>
          </a:prstGeom>
        </p:spPr>
      </p:pic>
      <p:sp>
        <p:nvSpPr>
          <p:cNvPr id="25" name="TextBox 24">
            <a:extLst>
              <a:ext uri="{FF2B5EF4-FFF2-40B4-BE49-F238E27FC236}">
                <a16:creationId xmlns:a16="http://schemas.microsoft.com/office/drawing/2014/main" id="{50EAED93-9024-3F4B-AB04-5B9A92479288}"/>
              </a:ext>
            </a:extLst>
          </p:cNvPr>
          <p:cNvSpPr txBox="1"/>
          <p:nvPr/>
        </p:nvSpPr>
        <p:spPr>
          <a:xfrm>
            <a:off x="6185948" y="1324898"/>
            <a:ext cx="3896889" cy="369332"/>
          </a:xfrm>
          <a:prstGeom prst="rect">
            <a:avLst/>
          </a:prstGeom>
          <a:noFill/>
        </p:spPr>
        <p:txBody>
          <a:bodyPr wrap="square" rtlCol="0">
            <a:spAutoFit/>
          </a:bodyPr>
          <a:lstStyle/>
          <a:p>
            <a:r>
              <a:rPr lang="en-US">
                <a:solidFill>
                  <a:schemeClr val="bg1"/>
                </a:solidFill>
                <a:latin typeface="Lato" panose="020F0502020204030203" pitchFamily="34" charset="77"/>
              </a:rPr>
              <a:t>1) What do we mean by rigour?</a:t>
            </a:r>
          </a:p>
        </p:txBody>
      </p:sp>
      <p:sp>
        <p:nvSpPr>
          <p:cNvPr id="26" name="TextBox 25">
            <a:extLst>
              <a:ext uri="{FF2B5EF4-FFF2-40B4-BE49-F238E27FC236}">
                <a16:creationId xmlns:a16="http://schemas.microsoft.com/office/drawing/2014/main" id="{68284482-414F-1B47-B25C-7AF408193F5A}"/>
              </a:ext>
            </a:extLst>
          </p:cNvPr>
          <p:cNvSpPr txBox="1"/>
          <p:nvPr/>
        </p:nvSpPr>
        <p:spPr>
          <a:xfrm>
            <a:off x="6185948" y="2206469"/>
            <a:ext cx="4167204" cy="369332"/>
          </a:xfrm>
          <a:prstGeom prst="rect">
            <a:avLst/>
          </a:prstGeom>
          <a:noFill/>
        </p:spPr>
        <p:txBody>
          <a:bodyPr wrap="square" rtlCol="0">
            <a:spAutoFit/>
          </a:bodyPr>
          <a:lstStyle/>
          <a:p>
            <a:r>
              <a:rPr lang="en-US">
                <a:solidFill>
                  <a:schemeClr val="bg1"/>
                </a:solidFill>
                <a:latin typeface="Lato" panose="020F0502020204030203" pitchFamily="34" charset="77"/>
              </a:rPr>
              <a:t>2) Rigour in learning assessments</a:t>
            </a:r>
          </a:p>
        </p:txBody>
      </p:sp>
      <p:sp>
        <p:nvSpPr>
          <p:cNvPr id="27" name="TextBox 26">
            <a:extLst>
              <a:ext uri="{FF2B5EF4-FFF2-40B4-BE49-F238E27FC236}">
                <a16:creationId xmlns:a16="http://schemas.microsoft.com/office/drawing/2014/main" id="{ADC45443-EA78-924F-B192-6B2B3B036EC1}"/>
              </a:ext>
            </a:extLst>
          </p:cNvPr>
          <p:cNvSpPr txBox="1"/>
          <p:nvPr/>
        </p:nvSpPr>
        <p:spPr>
          <a:xfrm>
            <a:off x="6185948" y="2992460"/>
            <a:ext cx="4012085" cy="646331"/>
          </a:xfrm>
          <a:prstGeom prst="rect">
            <a:avLst/>
          </a:prstGeom>
          <a:noFill/>
        </p:spPr>
        <p:txBody>
          <a:bodyPr wrap="square" rtlCol="0">
            <a:spAutoFit/>
          </a:bodyPr>
          <a:lstStyle/>
          <a:p>
            <a:r>
              <a:rPr lang="en-US">
                <a:solidFill>
                  <a:schemeClr val="bg1"/>
                </a:solidFill>
                <a:latin typeface="Lato" panose="020F0502020204030203" pitchFamily="34" charset="77"/>
              </a:rPr>
              <a:t>3) The role of rigour in experimental innovation</a:t>
            </a:r>
          </a:p>
        </p:txBody>
      </p:sp>
      <p:sp>
        <p:nvSpPr>
          <p:cNvPr id="28" name="TextBox 27">
            <a:extLst>
              <a:ext uri="{FF2B5EF4-FFF2-40B4-BE49-F238E27FC236}">
                <a16:creationId xmlns:a16="http://schemas.microsoft.com/office/drawing/2014/main" id="{8BB9413A-4240-F74D-81DD-2E89950011D4}"/>
              </a:ext>
            </a:extLst>
          </p:cNvPr>
          <p:cNvSpPr txBox="1"/>
          <p:nvPr/>
        </p:nvSpPr>
        <p:spPr>
          <a:xfrm>
            <a:off x="6185948" y="3878056"/>
            <a:ext cx="3890165" cy="646331"/>
          </a:xfrm>
          <a:prstGeom prst="rect">
            <a:avLst/>
          </a:prstGeom>
          <a:noFill/>
        </p:spPr>
        <p:txBody>
          <a:bodyPr wrap="square" rtlCol="0">
            <a:spAutoFit/>
          </a:bodyPr>
          <a:lstStyle/>
          <a:p>
            <a:r>
              <a:rPr lang="en-US">
                <a:solidFill>
                  <a:schemeClr val="bg1"/>
                </a:solidFill>
                <a:latin typeface="Lato" panose="020F0502020204030203" pitchFamily="34" charset="77"/>
              </a:rPr>
              <a:t>4) Top down and bottom-up solutions – using iteration</a:t>
            </a:r>
          </a:p>
        </p:txBody>
      </p:sp>
      <p:sp>
        <p:nvSpPr>
          <p:cNvPr id="29" name="TextBox 28">
            <a:extLst>
              <a:ext uri="{FF2B5EF4-FFF2-40B4-BE49-F238E27FC236}">
                <a16:creationId xmlns:a16="http://schemas.microsoft.com/office/drawing/2014/main" id="{CE4F09E9-45CA-8C4E-97D0-4AF23E6CFAB8}"/>
              </a:ext>
            </a:extLst>
          </p:cNvPr>
          <p:cNvSpPr txBox="1"/>
          <p:nvPr/>
        </p:nvSpPr>
        <p:spPr>
          <a:xfrm>
            <a:off x="6185948" y="4768466"/>
            <a:ext cx="4249271" cy="646331"/>
          </a:xfrm>
          <a:prstGeom prst="rect">
            <a:avLst/>
          </a:prstGeom>
          <a:noFill/>
        </p:spPr>
        <p:txBody>
          <a:bodyPr wrap="square" rtlCol="0">
            <a:spAutoFit/>
          </a:bodyPr>
          <a:lstStyle/>
          <a:p>
            <a:r>
              <a:rPr lang="en-US">
                <a:solidFill>
                  <a:schemeClr val="bg1"/>
                </a:solidFill>
                <a:latin typeface="Lato" panose="020F0502020204030203" pitchFamily="34" charset="77"/>
              </a:rPr>
              <a:t>5) Doing all of this with an eye on those who have the most “skin in the game”</a:t>
            </a:r>
          </a:p>
        </p:txBody>
      </p:sp>
      <p:pic>
        <p:nvPicPr>
          <p:cNvPr id="33" name="Picture Placeholder 32" descr="A young child reading a book&#10;&#10;Description automatically generated with medium confidence">
            <a:extLst>
              <a:ext uri="{FF2B5EF4-FFF2-40B4-BE49-F238E27FC236}">
                <a16:creationId xmlns:a16="http://schemas.microsoft.com/office/drawing/2014/main" id="{028B4BFC-567E-1D4D-8CBF-AE638E59EFA1}"/>
              </a:ext>
            </a:extLst>
          </p:cNvPr>
          <p:cNvPicPr>
            <a:picLocks noGrp="1" noChangeAspect="1"/>
          </p:cNvPicPr>
          <p:nvPr>
            <p:ph type="pic" sz="quarter" idx="10"/>
          </p:nvPr>
        </p:nvPicPr>
        <p:blipFill>
          <a:blip r:embed="rId1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7350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0C25-EE0C-C941-B320-3B2768E76FC7}"/>
              </a:ext>
            </a:extLst>
          </p:cNvPr>
          <p:cNvSpPr>
            <a:spLocks noGrp="1"/>
          </p:cNvSpPr>
          <p:nvPr>
            <p:ph type="title"/>
          </p:nvPr>
        </p:nvSpPr>
        <p:spPr>
          <a:xfrm>
            <a:off x="2773518" y="2784622"/>
            <a:ext cx="8347364" cy="1288755"/>
          </a:xfrm>
        </p:spPr>
        <p:txBody>
          <a:bodyPr>
            <a:normAutofit fontScale="90000"/>
          </a:bodyPr>
          <a:lstStyle/>
          <a:p>
            <a:r>
              <a:rPr lang="en-GB"/>
              <a:t>1) WHAT DO WE MEAN BY</a:t>
            </a:r>
            <a:br>
              <a:rPr lang="en-GB"/>
            </a:br>
            <a:r>
              <a:rPr lang="en-GB"/>
              <a:t>    “RIGOUR”?</a:t>
            </a:r>
          </a:p>
        </p:txBody>
      </p:sp>
    </p:spTree>
    <p:extLst>
      <p:ext uri="{BB962C8B-B14F-4D97-AF65-F5344CB8AC3E}">
        <p14:creationId xmlns:p14="http://schemas.microsoft.com/office/powerpoint/2010/main" val="844925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317701" y="2486645"/>
            <a:ext cx="8574665" cy="808616"/>
          </a:xfrm>
        </p:spPr>
        <p:txBody>
          <a:bodyPr/>
          <a:lstStyle/>
          <a:p>
            <a:r>
              <a:rPr lang="en-GB">
                <a:solidFill>
                  <a:schemeClr val="accent2"/>
                </a:solidFill>
              </a:rPr>
              <a:t>Academic Rigour</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2317701" y="3392004"/>
            <a:ext cx="8574665" cy="2143125"/>
          </a:xfrm>
        </p:spPr>
        <p:txBody>
          <a:bodyPr/>
          <a:lstStyle/>
          <a:p>
            <a:r>
              <a:rPr lang="en-GB" i="1">
                <a:latin typeface="CORESANSG-EXTRALIGHTITALIC" panose="020B0503030302020202" pitchFamily="34" charset="77"/>
              </a:rPr>
              <a:t>“the fact of being careful and paying great attention to detail”</a:t>
            </a:r>
          </a:p>
        </p:txBody>
      </p:sp>
    </p:spTree>
    <p:extLst>
      <p:ext uri="{BB962C8B-B14F-4D97-AF65-F5344CB8AC3E}">
        <p14:creationId xmlns:p14="http://schemas.microsoft.com/office/powerpoint/2010/main" val="652552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38B627-C68B-B448-BE2D-A662CEB95632}"/>
              </a:ext>
            </a:extLst>
          </p:cNvPr>
          <p:cNvSpPr/>
          <p:nvPr/>
        </p:nvSpPr>
        <p:spPr>
          <a:xfrm>
            <a:off x="0" y="930592"/>
            <a:ext cx="1353014" cy="4131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184C611-9D91-3F4B-B537-7610A0387C95}"/>
              </a:ext>
            </a:extLst>
          </p:cNvPr>
          <p:cNvSpPr/>
          <p:nvPr/>
        </p:nvSpPr>
        <p:spPr>
          <a:xfrm>
            <a:off x="0" y="5559228"/>
            <a:ext cx="1353014" cy="399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5BFE0FE-5470-6C40-8D26-258008A4BEBD}"/>
              </a:ext>
            </a:extLst>
          </p:cNvPr>
          <p:cNvSpPr/>
          <p:nvPr/>
        </p:nvSpPr>
        <p:spPr>
          <a:xfrm>
            <a:off x="0" y="884872"/>
            <a:ext cx="135301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3214977C-2F3E-094E-9C4C-C212FA108C70}"/>
              </a:ext>
            </a:extLst>
          </p:cNvPr>
          <p:cNvSpPr>
            <a:spLocks noGrp="1"/>
          </p:cNvSpPr>
          <p:nvPr>
            <p:ph type="body" sz="quarter" idx="11"/>
          </p:nvPr>
        </p:nvSpPr>
        <p:spPr/>
        <p:txBody>
          <a:bodyPr/>
          <a:lstStyle/>
          <a:p>
            <a:r>
              <a:rPr lang="en-GB" i="1">
                <a:latin typeface="CORESANSG-EXTRALIGHTITALIC" panose="020B0503030302020202" pitchFamily="34" charset="77"/>
              </a:rPr>
              <a:t>“This crime must be treated with the full rigour</a:t>
            </a:r>
          </a:p>
          <a:p>
            <a:r>
              <a:rPr lang="en-GB" i="1">
                <a:latin typeface="CORESANSG-EXTRALIGHTITALIC" panose="020B0503030302020202" pitchFamily="34" charset="77"/>
              </a:rPr>
              <a:t>of the law”</a:t>
            </a:r>
          </a:p>
          <a:p>
            <a:endParaRPr lang="en-GB" i="1">
              <a:latin typeface="CORESANSG-EXTRALIGHTITALIC" panose="020B0503030302020202" pitchFamily="34" charset="77"/>
            </a:endParaRPr>
          </a:p>
        </p:txBody>
      </p:sp>
      <p:sp>
        <p:nvSpPr>
          <p:cNvPr id="10" name="Title 9">
            <a:extLst>
              <a:ext uri="{FF2B5EF4-FFF2-40B4-BE49-F238E27FC236}">
                <a16:creationId xmlns:a16="http://schemas.microsoft.com/office/drawing/2014/main" id="{8353A7AD-32D9-9A44-9CA5-56295459D678}"/>
              </a:ext>
            </a:extLst>
          </p:cNvPr>
          <p:cNvSpPr>
            <a:spLocks noGrp="1"/>
          </p:cNvSpPr>
          <p:nvPr>
            <p:ph type="title"/>
          </p:nvPr>
        </p:nvSpPr>
        <p:spPr>
          <a:xfrm>
            <a:off x="2317700" y="2564727"/>
            <a:ext cx="8574665" cy="808616"/>
          </a:xfrm>
        </p:spPr>
        <p:txBody>
          <a:bodyPr/>
          <a:lstStyle/>
          <a:p>
            <a:r>
              <a:rPr lang="en-GB">
                <a:solidFill>
                  <a:schemeClr val="accent2"/>
                </a:solidFill>
              </a:rPr>
              <a:t>Severity</a:t>
            </a:r>
          </a:p>
        </p:txBody>
      </p:sp>
    </p:spTree>
    <p:extLst>
      <p:ext uri="{BB962C8B-B14F-4D97-AF65-F5344CB8AC3E}">
        <p14:creationId xmlns:p14="http://schemas.microsoft.com/office/powerpoint/2010/main" val="1938616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p:txBody>
          <a:bodyPr>
            <a:normAutofit fontScale="90000"/>
          </a:bodyPr>
          <a:lstStyle/>
          <a:p>
            <a:r>
              <a:rPr lang="en-GB">
                <a:solidFill>
                  <a:schemeClr val="accent2"/>
                </a:solidFill>
              </a:rPr>
              <a:t>Difficulties and</a:t>
            </a:r>
            <a:br>
              <a:rPr lang="en-GB">
                <a:solidFill>
                  <a:schemeClr val="accent2"/>
                </a:solidFill>
              </a:rPr>
            </a:br>
            <a:r>
              <a:rPr lang="en-GB">
                <a:solidFill>
                  <a:schemeClr val="accent2"/>
                </a:solidFill>
              </a:rPr>
              <a:t>unpleasant conditions</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p:txBody>
          <a:bodyPr/>
          <a:lstStyle/>
          <a:p>
            <a:r>
              <a:rPr lang="en-GB" i="1">
                <a:latin typeface="CORESANSG-EXTRALIGHTITALIC" panose="020B0503030302020202" pitchFamily="34" charset="77"/>
              </a:rPr>
              <a:t>“The plants were unable to withstand the rigours</a:t>
            </a:r>
          </a:p>
          <a:p>
            <a:r>
              <a:rPr lang="en-GB" i="1">
                <a:latin typeface="CORESANSG-EXTRALIGHTITALIC" panose="020B0503030302020202" pitchFamily="34" charset="77"/>
              </a:rPr>
              <a:t>of a harsh winter”</a:t>
            </a:r>
          </a:p>
          <a:p>
            <a:endParaRPr lang="en-GB" i="1">
              <a:latin typeface="CORESANSG-EXTRALIGHTITALIC" panose="020B0503030302020202" pitchFamily="34" charset="77"/>
            </a:endParaRPr>
          </a:p>
        </p:txBody>
      </p:sp>
    </p:spTree>
    <p:extLst>
      <p:ext uri="{BB962C8B-B14F-4D97-AF65-F5344CB8AC3E}">
        <p14:creationId xmlns:p14="http://schemas.microsoft.com/office/powerpoint/2010/main" val="1561288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736272" y="2317750"/>
            <a:ext cx="8795328" cy="930852"/>
          </a:xfrm>
        </p:spPr>
        <p:txBody>
          <a:bodyPr>
            <a:normAutofit fontScale="90000"/>
          </a:bodyPr>
          <a:lstStyle/>
          <a:p>
            <a:r>
              <a:rPr lang="en-GB">
                <a:solidFill>
                  <a:schemeClr val="tx2"/>
                </a:solidFill>
              </a:rPr>
              <a:t>2) RIGOUR IN ASSESSMENTS</a:t>
            </a:r>
            <a:br>
              <a:rPr lang="en-GB">
                <a:solidFill>
                  <a:schemeClr val="tx2"/>
                </a:solidFill>
              </a:rPr>
            </a:br>
            <a:r>
              <a:rPr lang="en-GB">
                <a:solidFill>
                  <a:schemeClr val="tx2"/>
                </a:solidFill>
              </a:rPr>
              <a:t>    AND LEARNING</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0"/>
          </p:nvPr>
        </p:nvSpPr>
        <p:spPr>
          <a:xfrm>
            <a:off x="3372511" y="3434576"/>
            <a:ext cx="7522849" cy="2614961"/>
          </a:xfrm>
        </p:spPr>
        <p:txBody>
          <a:bodyPr/>
          <a:lstStyle/>
          <a:p>
            <a:r>
              <a:rPr lang="en-GB" sz="2400"/>
              <a:t>Validity, Reliability and Fairness </a:t>
            </a:r>
          </a:p>
          <a:p>
            <a:r>
              <a:rPr lang="en-GB" sz="2400" i="1"/>
              <a:t>“Validity is an integrated evaluative judgement of the degree to which empirical evidence and theoretical rationales support the </a:t>
            </a:r>
            <a:r>
              <a:rPr lang="en-GB" sz="2400" b="1" i="1"/>
              <a:t>adequacy</a:t>
            </a:r>
            <a:r>
              <a:rPr lang="en-GB" sz="2400" i="1"/>
              <a:t> and </a:t>
            </a:r>
            <a:r>
              <a:rPr lang="en-GB" sz="2400" b="1" i="1"/>
              <a:t>appropriateness of inferences and actions</a:t>
            </a:r>
            <a:r>
              <a:rPr lang="en-GB" sz="2400" i="1"/>
              <a:t> based on test scores or other modes of assessment”</a:t>
            </a:r>
          </a:p>
          <a:p>
            <a:r>
              <a:rPr lang="en-GB" sz="1800"/>
              <a:t>(Messick 1989 p 13)</a:t>
            </a:r>
          </a:p>
        </p:txBody>
      </p:sp>
      <p:sp>
        <p:nvSpPr>
          <p:cNvPr id="4" name="Rectangle 3">
            <a:extLst>
              <a:ext uri="{FF2B5EF4-FFF2-40B4-BE49-F238E27FC236}">
                <a16:creationId xmlns:a16="http://schemas.microsoft.com/office/drawing/2014/main" id="{70D73234-BC8E-174B-BFF8-5D031A1F90BE}"/>
              </a:ext>
            </a:extLst>
          </p:cNvPr>
          <p:cNvSpPr/>
          <p:nvPr/>
        </p:nvSpPr>
        <p:spPr>
          <a:xfrm>
            <a:off x="0" y="0"/>
            <a:ext cx="2324100" cy="4635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0068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59D3-16A7-9147-8DFD-57AAE00BBB07}"/>
              </a:ext>
            </a:extLst>
          </p:cNvPr>
          <p:cNvSpPr>
            <a:spLocks noGrp="1"/>
          </p:cNvSpPr>
          <p:nvPr>
            <p:ph type="title"/>
          </p:nvPr>
        </p:nvSpPr>
        <p:spPr>
          <a:xfrm>
            <a:off x="950335" y="2142548"/>
            <a:ext cx="8347364" cy="808616"/>
          </a:xfrm>
        </p:spPr>
        <p:txBody>
          <a:bodyPr/>
          <a:lstStyle/>
          <a:p>
            <a:r>
              <a:rPr lang="en-GB"/>
              <a:t>…towards action</a:t>
            </a:r>
          </a:p>
        </p:txBody>
      </p:sp>
      <p:sp>
        <p:nvSpPr>
          <p:cNvPr id="3" name="Text Placeholder 2">
            <a:extLst>
              <a:ext uri="{FF2B5EF4-FFF2-40B4-BE49-F238E27FC236}">
                <a16:creationId xmlns:a16="http://schemas.microsoft.com/office/drawing/2014/main" id="{60A00570-CF08-0A4C-9DFD-763DE4F6AA24}"/>
              </a:ext>
            </a:extLst>
          </p:cNvPr>
          <p:cNvSpPr>
            <a:spLocks noGrp="1"/>
          </p:cNvSpPr>
          <p:nvPr>
            <p:ph type="body" sz="quarter" idx="10"/>
          </p:nvPr>
        </p:nvSpPr>
        <p:spPr>
          <a:xfrm>
            <a:off x="950335" y="3111500"/>
            <a:ext cx="8347364" cy="2143125"/>
          </a:xfrm>
        </p:spPr>
        <p:txBody>
          <a:bodyPr/>
          <a:lstStyle/>
          <a:p>
            <a:r>
              <a:rPr lang="en-GB"/>
              <a:t>Information users need to be at the heart</a:t>
            </a:r>
          </a:p>
          <a:p>
            <a:r>
              <a:rPr lang="en-GB"/>
              <a:t>of the process.</a:t>
            </a:r>
          </a:p>
        </p:txBody>
      </p:sp>
    </p:spTree>
    <p:extLst>
      <p:ext uri="{BB962C8B-B14F-4D97-AF65-F5344CB8AC3E}">
        <p14:creationId xmlns:p14="http://schemas.microsoft.com/office/powerpoint/2010/main" val="584921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p:txBody>
          <a:bodyPr>
            <a:normAutofit/>
          </a:bodyPr>
          <a:lstStyle/>
          <a:p>
            <a:r>
              <a:rPr lang="en-GB"/>
              <a:t>Adequate and appropriate</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2317701" y="3200400"/>
            <a:ext cx="8574665" cy="2143125"/>
          </a:xfrm>
        </p:spPr>
        <p:txBody>
          <a:bodyPr/>
          <a:lstStyle/>
          <a:p>
            <a:r>
              <a:rPr lang="en-GB"/>
              <a:t>The Schools2030 approach to assessment recognises that high-quality measurement instruments are </a:t>
            </a:r>
            <a:r>
              <a:rPr lang="en-GB" b="1"/>
              <a:t>context driven</a:t>
            </a:r>
            <a:r>
              <a:rPr lang="en-GB" b="1" i="1"/>
              <a:t>.</a:t>
            </a:r>
          </a:p>
        </p:txBody>
      </p:sp>
    </p:spTree>
    <p:extLst>
      <p:ext uri="{BB962C8B-B14F-4D97-AF65-F5344CB8AC3E}">
        <p14:creationId xmlns:p14="http://schemas.microsoft.com/office/powerpoint/2010/main" val="3293997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150CE7-25C8-F346-8C16-7B6FD40F541F}"/>
              </a:ext>
            </a:extLst>
          </p:cNvPr>
          <p:cNvSpPr>
            <a:spLocks noGrp="1"/>
          </p:cNvSpPr>
          <p:nvPr>
            <p:ph type="body" sz="quarter" idx="13"/>
          </p:nvPr>
        </p:nvSpPr>
        <p:spPr>
          <a:xfrm>
            <a:off x="735149" y="2849859"/>
            <a:ext cx="9303493" cy="3298632"/>
          </a:xfrm>
        </p:spPr>
        <p:txBody>
          <a:bodyPr/>
          <a:lstStyle/>
          <a:p>
            <a:pPr algn="l">
              <a:lnSpc>
                <a:spcPct val="150000"/>
              </a:lnSpc>
              <a:spcBef>
                <a:spcPts val="600"/>
              </a:spcBef>
              <a:spcAft>
                <a:spcPts val="600"/>
              </a:spcAft>
            </a:pPr>
            <a:r>
              <a:rPr lang="en-US" sz="1400" b="1">
                <a:latin typeface="CORESANSG-LIGHT" panose="020B0303030302020202" pitchFamily="34" charset="77"/>
                <a:ea typeface="Calibri" panose="020F0502020204030204" pitchFamily="34" charset="0"/>
                <a:cs typeface="Arial" panose="020B0604020202020204" pitchFamily="34" charset="0"/>
              </a:rPr>
              <a:t>The importance of rigour</a:t>
            </a:r>
            <a:endParaRPr lang="en-GB" sz="1400" b="1">
              <a:latin typeface="CORESANSG-LIGHT" panose="020B0303030302020202" pitchFamily="34" charset="77"/>
              <a:ea typeface="Calibri" panose="020F0502020204030204" pitchFamily="34" charset="0"/>
              <a:cs typeface="Arial" panose="020B0604020202020204" pitchFamily="34" charset="0"/>
            </a:endParaRPr>
          </a:p>
          <a:p>
            <a:pPr algn="l">
              <a:lnSpc>
                <a:spcPct val="150000"/>
              </a:lnSpc>
              <a:spcBef>
                <a:spcPts val="600"/>
              </a:spcBef>
              <a:spcAft>
                <a:spcPts val="600"/>
              </a:spcAft>
            </a:pPr>
            <a:r>
              <a:rPr lang="en-US" sz="1400" i="1">
                <a:latin typeface="CORESANSG-LIGHT" panose="020B0303030302020202" pitchFamily="34" charset="77"/>
                <a:ea typeface="Calibri" panose="020F0502020204030204" pitchFamily="34" charset="0"/>
                <a:cs typeface="Arial" panose="020B0604020202020204" pitchFamily="34" charset="0"/>
              </a:rPr>
              <a:t>“…in a recent </a:t>
            </a:r>
            <a:r>
              <a:rPr lang="en-US" sz="1400" i="1" u="sng">
                <a:solidFill>
                  <a:schemeClr val="accent2"/>
                </a:solidFill>
                <a:latin typeface="CORESANSG-LIGHT" panose="020B0303030302020202" pitchFamily="34" charset="77"/>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systematic review</a:t>
            </a:r>
            <a:r>
              <a:rPr lang="en-US" sz="1400" i="1">
                <a:solidFill>
                  <a:schemeClr val="accent2"/>
                </a:solidFill>
                <a:latin typeface="CORESANSG-LIGHT" panose="020B0303030302020202" pitchFamily="34" charset="77"/>
                <a:ea typeface="Calibri" panose="020F0502020204030204" pitchFamily="34" charset="0"/>
                <a:cs typeface="Arial" panose="020B0604020202020204" pitchFamily="34" charset="0"/>
              </a:rPr>
              <a:t> </a:t>
            </a:r>
            <a:r>
              <a:rPr lang="en-US" sz="1400" i="1">
                <a:latin typeface="CORESANSG-LIGHT" panose="020B0303030302020202" pitchFamily="34" charset="77"/>
                <a:ea typeface="Calibri" panose="020F0502020204030204" pitchFamily="34" charset="0"/>
                <a:cs typeface="Arial" panose="020B0604020202020204" pitchFamily="34" charset="0"/>
              </a:rPr>
              <a:t>of the assessment of language and literacy skills for children in developing countries between 1990 and 2014, </a:t>
            </a:r>
            <a:r>
              <a:rPr lang="en-US" sz="1400" i="1" u="sng">
                <a:solidFill>
                  <a:srgbClr val="EB108E"/>
                </a:solidFill>
                <a:latin typeface="CORESANSG-LIGHT" panose="020B0303030302020202" pitchFamily="34" charset="77"/>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t>
            </a:r>
            <a:r>
              <a:rPr lang="en-US" sz="1400" i="1" u="sng">
                <a:solidFill>
                  <a:schemeClr val="accent2"/>
                </a:solidFill>
                <a:latin typeface="CORESANSG-LIGHT" panose="020B0303030302020202" pitchFamily="34" charset="77"/>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onali Nag</a:t>
            </a:r>
            <a:r>
              <a:rPr lang="en-US" sz="1400" i="1">
                <a:solidFill>
                  <a:schemeClr val="accent2"/>
                </a:solidFill>
                <a:latin typeface="CORESANSG-LIGHT" panose="020B0303030302020202" pitchFamily="34" charset="77"/>
                <a:ea typeface="Calibri" panose="020F0502020204030204" pitchFamily="34" charset="0"/>
                <a:cs typeface="Arial" panose="020B0604020202020204" pitchFamily="34" charset="0"/>
              </a:rPr>
              <a:t> </a:t>
            </a:r>
            <a:r>
              <a:rPr lang="en-US" sz="1400" i="1">
                <a:latin typeface="CORESANSG-LIGHT" panose="020B0303030302020202" pitchFamily="34" charset="77"/>
                <a:ea typeface="Calibri" panose="020F0502020204030204" pitchFamily="34" charset="0"/>
                <a:cs typeface="Arial" panose="020B0604020202020204" pitchFamily="34" charset="0"/>
              </a:rPr>
              <a:t>and her team of researchers found that the reporting of reliability and validity for assessments in developing countries is very rare. Over 70 percent of the studies rated as having ‘Moderate’ and ‘High’ methodological rigour did not even report on test reliability. Moreover, studies that did report reliability included levels as low as 0.23 on Cronbach’s alpha – a common measure of internal test reliability that ranges between 0 and 1, with anything below 0.5 considered as unacceptable. Finally, few of the studies reviewed used methodologies that can ensure tests are capturing a child’s true performance…” </a:t>
            </a:r>
            <a:r>
              <a:rPr lang="en-US" sz="1400">
                <a:latin typeface="CORESANSG-LIGHT" panose="020B0303030302020202" pitchFamily="34" charset="77"/>
                <a:ea typeface="Calibri" panose="020F0502020204030204" pitchFamily="34" charset="0"/>
                <a:cs typeface="Arial" panose="020B0604020202020204" pitchFamily="34" charset="0"/>
              </a:rPr>
              <a:t>(</a:t>
            </a:r>
            <a:r>
              <a:rPr lang="en-US" sz="1400" err="1">
                <a:latin typeface="CORESANSG-LIGHT" panose="020B0303030302020202" pitchFamily="34" charset="77"/>
                <a:ea typeface="Calibri" panose="020F0502020204030204" pitchFamily="34" charset="0"/>
                <a:cs typeface="Arial" panose="020B0604020202020204" pitchFamily="34" charset="0"/>
              </a:rPr>
              <a:t>Outhred</a:t>
            </a:r>
            <a:r>
              <a:rPr lang="en-US" sz="1400">
                <a:latin typeface="CORESANSG-LIGHT" panose="020B0303030302020202" pitchFamily="34" charset="77"/>
                <a:ea typeface="Calibri" panose="020F0502020204030204" pitchFamily="34" charset="0"/>
                <a:cs typeface="Arial" panose="020B0604020202020204" pitchFamily="34" charset="0"/>
              </a:rPr>
              <a:t>, 2017)</a:t>
            </a:r>
            <a:endParaRPr lang="en-GB" sz="1400">
              <a:latin typeface="CORESANSG-LIGHT" panose="020B0303030302020202" pitchFamily="34" charset="77"/>
              <a:ea typeface="Calibri" panose="020F0502020204030204" pitchFamily="34" charset="0"/>
              <a:cs typeface="Arial" panose="020B0604020202020204" pitchFamily="34" charset="0"/>
            </a:endParaRPr>
          </a:p>
          <a:p>
            <a:endParaRPr lang="en-GB"/>
          </a:p>
        </p:txBody>
      </p:sp>
      <p:sp>
        <p:nvSpPr>
          <p:cNvPr id="3" name="Title 2">
            <a:extLst>
              <a:ext uri="{FF2B5EF4-FFF2-40B4-BE49-F238E27FC236}">
                <a16:creationId xmlns:a16="http://schemas.microsoft.com/office/drawing/2014/main" id="{3288AF10-F4DB-7942-8F56-ADEB68FC1DD5}"/>
              </a:ext>
            </a:extLst>
          </p:cNvPr>
          <p:cNvSpPr>
            <a:spLocks noGrp="1"/>
          </p:cNvSpPr>
          <p:nvPr>
            <p:ph type="title"/>
          </p:nvPr>
        </p:nvSpPr>
        <p:spPr>
          <a:xfrm>
            <a:off x="716807" y="1790996"/>
            <a:ext cx="8693893" cy="1325563"/>
          </a:xfrm>
        </p:spPr>
        <p:txBody>
          <a:bodyPr>
            <a:normAutofit fontScale="90000"/>
          </a:bodyPr>
          <a:lstStyle/>
          <a:p>
            <a:pPr algn="l"/>
            <a:r>
              <a:rPr lang="en-US" sz="4000"/>
              <a:t>A context-driven iterative approach – to achieve rigour and reduce risk</a:t>
            </a:r>
            <a:br>
              <a:rPr lang="en-US"/>
            </a:br>
            <a:endParaRPr lang="en-GB"/>
          </a:p>
        </p:txBody>
      </p:sp>
      <p:pic>
        <p:nvPicPr>
          <p:cNvPr id="4" name="Picture 3" descr="Logo&#10;&#10;Description automatically generated with medium confidence">
            <a:extLst>
              <a:ext uri="{FF2B5EF4-FFF2-40B4-BE49-F238E27FC236}">
                <a16:creationId xmlns:a16="http://schemas.microsoft.com/office/drawing/2014/main" id="{33B175E5-0656-4348-AC90-CB16297A33C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CDFAC0C9-6F25-E64C-9BD0-1D615FB7B57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sp>
        <p:nvSpPr>
          <p:cNvPr id="6" name="Rectangle 5">
            <a:extLst>
              <a:ext uri="{FF2B5EF4-FFF2-40B4-BE49-F238E27FC236}">
                <a16:creationId xmlns:a16="http://schemas.microsoft.com/office/drawing/2014/main" id="{82F73E2F-8355-144E-8589-339B1017E9E6}"/>
              </a:ext>
            </a:extLst>
          </p:cNvPr>
          <p:cNvSpPr/>
          <p:nvPr/>
        </p:nvSpPr>
        <p:spPr>
          <a:xfrm>
            <a:off x="10038642" y="6148491"/>
            <a:ext cx="2121321" cy="709509"/>
          </a:xfrm>
          <a:prstGeom prst="rect">
            <a:avLst/>
          </a:prstGeom>
          <a:solidFill>
            <a:srgbClr val="00B0F0">
              <a:alpha val="441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5967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3017221" y="2620384"/>
            <a:ext cx="8347364" cy="808616"/>
          </a:xfrm>
        </p:spPr>
        <p:txBody>
          <a:bodyPr>
            <a:normAutofit fontScale="90000"/>
          </a:bodyPr>
          <a:lstStyle/>
          <a:p>
            <a:r>
              <a:rPr lang="en-GB">
                <a:solidFill>
                  <a:schemeClr val="accent3"/>
                </a:solidFill>
              </a:rPr>
              <a:t>3) THE ROLE OF RIGOUR IN    </a:t>
            </a:r>
            <a:br>
              <a:rPr lang="en-GB">
                <a:solidFill>
                  <a:schemeClr val="accent3"/>
                </a:solidFill>
              </a:rPr>
            </a:br>
            <a:r>
              <a:rPr lang="en-GB">
                <a:solidFill>
                  <a:schemeClr val="accent3"/>
                </a:solidFill>
              </a:rPr>
              <a:t>    EXPERIMENTAL INNOVATION</a:t>
            </a:r>
          </a:p>
        </p:txBody>
      </p:sp>
      <p:sp>
        <p:nvSpPr>
          <p:cNvPr id="4" name="Rectangle 3">
            <a:extLst>
              <a:ext uri="{FF2B5EF4-FFF2-40B4-BE49-F238E27FC236}">
                <a16:creationId xmlns:a16="http://schemas.microsoft.com/office/drawing/2014/main" id="{ABCC34AD-A1BE-9041-AF7E-EFD1AC3C5FDF}"/>
              </a:ext>
            </a:extLst>
          </p:cNvPr>
          <p:cNvSpPr/>
          <p:nvPr/>
        </p:nvSpPr>
        <p:spPr>
          <a:xfrm>
            <a:off x="0" y="0"/>
            <a:ext cx="2324100" cy="4635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6511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eiling&#10;&#10;Description automatically generated">
            <a:extLst>
              <a:ext uri="{FF2B5EF4-FFF2-40B4-BE49-F238E27FC236}">
                <a16:creationId xmlns:a16="http://schemas.microsoft.com/office/drawing/2014/main" id="{E8711BE6-5755-3B4A-9192-34F5974FD74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3"/>
          <a:stretch/>
        </p:blipFill>
        <p:spPr>
          <a:xfrm>
            <a:off x="-1" y="-1"/>
            <a:ext cx="12221369" cy="6858001"/>
          </a:xfrm>
          <a:prstGeom prst="rect">
            <a:avLst/>
          </a:prstGeom>
        </p:spPr>
      </p:pic>
      <p:sp>
        <p:nvSpPr>
          <p:cNvPr id="13" name="Rectangle 12">
            <a:extLst>
              <a:ext uri="{FF2B5EF4-FFF2-40B4-BE49-F238E27FC236}">
                <a16:creationId xmlns:a16="http://schemas.microsoft.com/office/drawing/2014/main" id="{C8EB44F2-4F2B-AE4C-A2B5-183146105E7C}"/>
              </a:ext>
            </a:extLst>
          </p:cNvPr>
          <p:cNvSpPr/>
          <p:nvPr/>
        </p:nvSpPr>
        <p:spPr>
          <a:xfrm>
            <a:off x="-13392" y="-1"/>
            <a:ext cx="12221369"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5123" name="Shape 33">
            <a:extLst>
              <a:ext uri="{FF2B5EF4-FFF2-40B4-BE49-F238E27FC236}">
                <a16:creationId xmlns:a16="http://schemas.microsoft.com/office/drawing/2014/main" id="{9281506D-4786-3540-BAA8-699D82239D5E}"/>
              </a:ext>
            </a:extLst>
          </p:cNvPr>
          <p:cNvSpPr txBox="1">
            <a:spLocks noChangeArrowheads="1"/>
          </p:cNvSpPr>
          <p:nvPr/>
        </p:nvSpPr>
        <p:spPr bwMode="auto">
          <a:xfrm>
            <a:off x="-159545" y="2494755"/>
            <a:ext cx="1234995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80000"/>
              </a:lnSpc>
              <a:buSzPct val="25000"/>
            </a:pPr>
            <a:r>
              <a:rPr lang="en-US" altLang="en-PT" sz="4400" b="1">
                <a:solidFill>
                  <a:srgbClr val="FFFFFF"/>
                </a:solidFill>
                <a:latin typeface="CORESANSG-REGULAR" panose="020B0503030302020202" pitchFamily="34" charset="77"/>
                <a:sym typeface="Lato" panose="020F0502020204030203" pitchFamily="34" charset="77"/>
              </a:rPr>
              <a:t>INTRODUCING</a:t>
            </a:r>
          </a:p>
          <a:p>
            <a:pPr algn="ctr" eaLnBrk="1" hangingPunct="1">
              <a:lnSpc>
                <a:spcPct val="80000"/>
              </a:lnSpc>
              <a:buSzPct val="25000"/>
            </a:pPr>
            <a:r>
              <a:rPr lang="en-US" altLang="en-PT" sz="6000" b="1">
                <a:solidFill>
                  <a:srgbClr val="FFFFFF"/>
                </a:solidFill>
                <a:latin typeface="CORESANSG-REGULAR" panose="020B0503030302020202" pitchFamily="34" charset="77"/>
                <a:sym typeface="Lato" panose="020F0502020204030203" pitchFamily="34" charset="77"/>
              </a:rPr>
              <a:t>SCHOOLS2030</a:t>
            </a:r>
            <a:endParaRPr lang="en-US" altLang="en-PT" sz="6000">
              <a:solidFill>
                <a:srgbClr val="FFFFFF"/>
              </a:solidFill>
              <a:latin typeface="CORESANSG-REGULAR" panose="020B0503030302020202" pitchFamily="34" charset="77"/>
              <a:sym typeface="Lato" panose="020F0502020204030203" pitchFamily="34" charset="77"/>
            </a:endParaRPr>
          </a:p>
        </p:txBody>
      </p:sp>
      <p:sp>
        <p:nvSpPr>
          <p:cNvPr id="5124" name="Shape 34">
            <a:extLst>
              <a:ext uri="{FF2B5EF4-FFF2-40B4-BE49-F238E27FC236}">
                <a16:creationId xmlns:a16="http://schemas.microsoft.com/office/drawing/2014/main" id="{09B8E123-C96A-A64F-BC55-AB37C05E0CAE}"/>
              </a:ext>
            </a:extLst>
          </p:cNvPr>
          <p:cNvSpPr>
            <a:spLocks noChangeArrowheads="1"/>
          </p:cNvSpPr>
          <p:nvPr/>
        </p:nvSpPr>
        <p:spPr bwMode="auto">
          <a:xfrm>
            <a:off x="5384800" y="3999707"/>
            <a:ext cx="1284288" cy="153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PT" altLang="en-PT" sz="1800">
              <a:solidFill>
                <a:srgbClr val="FFFFFF"/>
              </a:solidFill>
              <a:latin typeface="Lato" panose="020F0502020204030203" pitchFamily="34" charset="77"/>
              <a:sym typeface="Lato" panose="020F0502020204030203" pitchFamily="34" charset="77"/>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4D471-AF36-B842-BA92-B7B9DD5A13D9}"/>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pic>
        <p:nvPicPr>
          <p:cNvPr id="3" name="Picture 2">
            <a:extLst>
              <a:ext uri="{FF2B5EF4-FFF2-40B4-BE49-F238E27FC236}">
                <a16:creationId xmlns:a16="http://schemas.microsoft.com/office/drawing/2014/main" id="{0824B475-3984-1F47-BF1E-20AF236F7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25" y="2457450"/>
            <a:ext cx="5219700" cy="2708641"/>
          </a:xfrm>
          <a:prstGeom prst="rect">
            <a:avLst/>
          </a:prstGeom>
        </p:spPr>
      </p:pic>
      <p:pic>
        <p:nvPicPr>
          <p:cNvPr id="4" name="Picture 2" descr="Why are we afraid of radical change?">
            <a:extLst>
              <a:ext uri="{FF2B5EF4-FFF2-40B4-BE49-F238E27FC236}">
                <a16:creationId xmlns:a16="http://schemas.microsoft.com/office/drawing/2014/main" id="{5D9C6017-5FA7-ED4A-946B-00361F039DC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5071" y="2466132"/>
            <a:ext cx="5094705" cy="26999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CFBFF39-22EA-EF49-AE56-6214EF947333}"/>
              </a:ext>
            </a:extLst>
          </p:cNvPr>
          <p:cNvSpPr/>
          <p:nvPr/>
        </p:nvSpPr>
        <p:spPr>
          <a:xfrm>
            <a:off x="2701801" y="871960"/>
            <a:ext cx="6788397" cy="707886"/>
          </a:xfrm>
          <a:prstGeom prst="rect">
            <a:avLst/>
          </a:prstGeom>
        </p:spPr>
        <p:txBody>
          <a:bodyPr wrap="none">
            <a:spAutoFit/>
          </a:bodyPr>
          <a:lstStyle/>
          <a:p>
            <a:r>
              <a:rPr lang="en-US" sz="4000">
                <a:solidFill>
                  <a:srgbClr val="00B0F0"/>
                </a:solidFill>
                <a:latin typeface="CORESANSG-REGULAR" panose="020B0503030302020202" pitchFamily="34" charset="77"/>
              </a:rPr>
              <a:t>EXPERIMENTAL INNOVATION</a:t>
            </a:r>
          </a:p>
        </p:txBody>
      </p:sp>
    </p:spTree>
    <p:extLst>
      <p:ext uri="{BB962C8B-B14F-4D97-AF65-F5344CB8AC3E}">
        <p14:creationId xmlns:p14="http://schemas.microsoft.com/office/powerpoint/2010/main" val="2197765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918486" y="2849060"/>
            <a:ext cx="8347364" cy="1159879"/>
          </a:xfrm>
        </p:spPr>
        <p:txBody>
          <a:bodyPr>
            <a:normAutofit fontScale="90000"/>
          </a:bodyPr>
          <a:lstStyle/>
          <a:p>
            <a:r>
              <a:rPr lang="en-GB">
                <a:solidFill>
                  <a:schemeClr val="accent4"/>
                </a:solidFill>
              </a:rPr>
              <a:t>4) TOP-DOWN AND</a:t>
            </a:r>
            <a:br>
              <a:rPr lang="en-GB">
                <a:solidFill>
                  <a:schemeClr val="accent4"/>
                </a:solidFill>
              </a:rPr>
            </a:br>
            <a:r>
              <a:rPr lang="en-GB">
                <a:solidFill>
                  <a:schemeClr val="accent4"/>
                </a:solidFill>
              </a:rPr>
              <a:t>    BOTTOM-UP SOLUTIONS</a:t>
            </a:r>
          </a:p>
        </p:txBody>
      </p:sp>
      <p:sp>
        <p:nvSpPr>
          <p:cNvPr id="6" name="Rectangle 5">
            <a:extLst>
              <a:ext uri="{FF2B5EF4-FFF2-40B4-BE49-F238E27FC236}">
                <a16:creationId xmlns:a16="http://schemas.microsoft.com/office/drawing/2014/main" id="{85530F59-0CF2-B440-A1C6-5D7B284BA663}"/>
              </a:ext>
            </a:extLst>
          </p:cNvPr>
          <p:cNvSpPr/>
          <p:nvPr/>
        </p:nvSpPr>
        <p:spPr>
          <a:xfrm>
            <a:off x="0" y="0"/>
            <a:ext cx="2324100" cy="4635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90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83FF099A-8EB0-904B-98F3-40A5247EDD52}"/>
              </a:ext>
            </a:extLst>
          </p:cNvPr>
          <p:cNvSpPr/>
          <p:nvPr/>
        </p:nvSpPr>
        <p:spPr>
          <a:xfrm>
            <a:off x="5360240" y="4966553"/>
            <a:ext cx="1447054" cy="124746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37366E5-058D-014F-9CA3-64FA36400369}"/>
              </a:ext>
            </a:extLst>
          </p:cNvPr>
          <p:cNvSpPr/>
          <p:nvPr/>
        </p:nvSpPr>
        <p:spPr>
          <a:xfrm>
            <a:off x="978871" y="4920834"/>
            <a:ext cx="10209791"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E017BF1-36A5-A744-9A50-B0A2E63203CA}"/>
              </a:ext>
            </a:extLst>
          </p:cNvPr>
          <p:cNvSpPr txBox="1"/>
          <p:nvPr/>
        </p:nvSpPr>
        <p:spPr>
          <a:xfrm>
            <a:off x="978871" y="4966553"/>
            <a:ext cx="3430635" cy="369332"/>
          </a:xfrm>
          <a:prstGeom prst="rect">
            <a:avLst/>
          </a:prstGeom>
          <a:noFill/>
        </p:spPr>
        <p:txBody>
          <a:bodyPr wrap="square" rtlCol="0">
            <a:spAutoFit/>
          </a:bodyPr>
          <a:lstStyle/>
          <a:p>
            <a:r>
              <a:rPr lang="en-US">
                <a:latin typeface="Lato" panose="020F0502020204030203" pitchFamily="34" charset="77"/>
              </a:rPr>
              <a:t>Bottom Up</a:t>
            </a:r>
          </a:p>
        </p:txBody>
      </p:sp>
      <p:sp>
        <p:nvSpPr>
          <p:cNvPr id="5" name="TextBox 4">
            <a:extLst>
              <a:ext uri="{FF2B5EF4-FFF2-40B4-BE49-F238E27FC236}">
                <a16:creationId xmlns:a16="http://schemas.microsoft.com/office/drawing/2014/main" id="{0DBB72E8-A4AF-8646-84BC-0DB71004E793}"/>
              </a:ext>
            </a:extLst>
          </p:cNvPr>
          <p:cNvSpPr txBox="1"/>
          <p:nvPr/>
        </p:nvSpPr>
        <p:spPr>
          <a:xfrm>
            <a:off x="7758028" y="4920834"/>
            <a:ext cx="3430635" cy="369332"/>
          </a:xfrm>
          <a:prstGeom prst="rect">
            <a:avLst/>
          </a:prstGeom>
          <a:noFill/>
        </p:spPr>
        <p:txBody>
          <a:bodyPr wrap="square" rtlCol="0">
            <a:spAutoFit/>
          </a:bodyPr>
          <a:lstStyle/>
          <a:p>
            <a:pPr algn="r"/>
            <a:r>
              <a:rPr lang="en-US">
                <a:latin typeface="CORESANSG-REGULAR" panose="020B0503030302020202" pitchFamily="34" charset="77"/>
              </a:rPr>
              <a:t>Top Down</a:t>
            </a:r>
          </a:p>
        </p:txBody>
      </p:sp>
      <p:grpSp>
        <p:nvGrpSpPr>
          <p:cNvPr id="6" name="Group 5">
            <a:extLst>
              <a:ext uri="{FF2B5EF4-FFF2-40B4-BE49-F238E27FC236}">
                <a16:creationId xmlns:a16="http://schemas.microsoft.com/office/drawing/2014/main" id="{0749BE2F-BC75-1147-AD70-271F5DA1CEB8}"/>
              </a:ext>
            </a:extLst>
          </p:cNvPr>
          <p:cNvGrpSpPr/>
          <p:nvPr/>
        </p:nvGrpSpPr>
        <p:grpSpPr>
          <a:xfrm>
            <a:off x="978870" y="1880778"/>
            <a:ext cx="2062885" cy="3017197"/>
            <a:chOff x="759859" y="1934775"/>
            <a:chExt cx="2062885" cy="3017197"/>
          </a:xfrm>
        </p:grpSpPr>
        <p:grpSp>
          <p:nvGrpSpPr>
            <p:cNvPr id="7" name="Group 6">
              <a:extLst>
                <a:ext uri="{FF2B5EF4-FFF2-40B4-BE49-F238E27FC236}">
                  <a16:creationId xmlns:a16="http://schemas.microsoft.com/office/drawing/2014/main" id="{6B8A98DB-4AF7-0F46-A73D-AD6CFAF484CF}"/>
                </a:ext>
              </a:extLst>
            </p:cNvPr>
            <p:cNvGrpSpPr/>
            <p:nvPr/>
          </p:nvGrpSpPr>
          <p:grpSpPr>
            <a:xfrm>
              <a:off x="759859" y="1934775"/>
              <a:ext cx="2062885" cy="3017197"/>
              <a:chOff x="759859" y="1934775"/>
              <a:chExt cx="2062885" cy="3017197"/>
            </a:xfrm>
          </p:grpSpPr>
          <p:sp>
            <p:nvSpPr>
              <p:cNvPr id="12" name="Rounded Rectangle 11">
                <a:extLst>
                  <a:ext uri="{FF2B5EF4-FFF2-40B4-BE49-F238E27FC236}">
                    <a16:creationId xmlns:a16="http://schemas.microsoft.com/office/drawing/2014/main" id="{137A45B0-255D-024F-B2FB-D132E1AE5B8F}"/>
                  </a:ext>
                </a:extLst>
              </p:cNvPr>
              <p:cNvSpPr/>
              <p:nvPr/>
            </p:nvSpPr>
            <p:spPr>
              <a:xfrm>
                <a:off x="759859" y="2658422"/>
                <a:ext cx="2062885" cy="2293550"/>
              </a:xfrm>
              <a:prstGeom prst="roundRect">
                <a:avLst>
                  <a:gd name="adj" fmla="val 1190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ium 12">
                <a:extLst>
                  <a:ext uri="{FF2B5EF4-FFF2-40B4-BE49-F238E27FC236}">
                    <a16:creationId xmlns:a16="http://schemas.microsoft.com/office/drawing/2014/main" id="{725260F9-F977-8C44-A8B9-CBD2931502F5}"/>
                  </a:ext>
                </a:extLst>
              </p:cNvPr>
              <p:cNvSpPr/>
              <p:nvPr/>
            </p:nvSpPr>
            <p:spPr>
              <a:xfrm>
                <a:off x="759860" y="2340501"/>
                <a:ext cx="2062884" cy="478395"/>
              </a:xfrm>
              <a:prstGeom prst="trapezoid">
                <a:avLst>
                  <a:gd name="adj" fmla="val 3386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F770235-115E-5149-BFE6-780D80CA4F8E}"/>
                  </a:ext>
                </a:extLst>
              </p:cNvPr>
              <p:cNvSpPr/>
              <p:nvPr/>
            </p:nvSpPr>
            <p:spPr>
              <a:xfrm>
                <a:off x="1503249" y="1934775"/>
                <a:ext cx="429949" cy="429949"/>
              </a:xfrm>
              <a:prstGeom prst="ellipse">
                <a:avLst/>
              </a:prstGeom>
              <a:solidFill>
                <a:schemeClr val="bg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lus 7">
              <a:extLst>
                <a:ext uri="{FF2B5EF4-FFF2-40B4-BE49-F238E27FC236}">
                  <a16:creationId xmlns:a16="http://schemas.microsoft.com/office/drawing/2014/main" id="{7533FFEF-4156-5F45-9B88-130DE66188B0}"/>
                </a:ext>
              </a:extLst>
            </p:cNvPr>
            <p:cNvSpPr/>
            <p:nvPr/>
          </p:nvSpPr>
          <p:spPr>
            <a:xfrm>
              <a:off x="807984" y="2926572"/>
              <a:ext cx="193780" cy="193780"/>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8">
              <a:extLst>
                <a:ext uri="{FF2B5EF4-FFF2-40B4-BE49-F238E27FC236}">
                  <a16:creationId xmlns:a16="http://schemas.microsoft.com/office/drawing/2014/main" id="{D584D14C-671B-8C44-932E-F97591F976AA}"/>
                </a:ext>
              </a:extLst>
            </p:cNvPr>
            <p:cNvSpPr/>
            <p:nvPr/>
          </p:nvSpPr>
          <p:spPr>
            <a:xfrm>
              <a:off x="811454" y="4330870"/>
              <a:ext cx="199836" cy="199836"/>
            </a:xfrm>
            <a:prstGeom prst="mathMinu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8704A3-EF8A-8E40-83C8-8368FB148FDC}"/>
                </a:ext>
              </a:extLst>
            </p:cNvPr>
            <p:cNvSpPr txBox="1"/>
            <p:nvPr/>
          </p:nvSpPr>
          <p:spPr>
            <a:xfrm>
              <a:off x="1078313" y="2873614"/>
              <a:ext cx="1660816" cy="1015663"/>
            </a:xfrm>
            <a:prstGeom prst="rect">
              <a:avLst/>
            </a:prstGeom>
            <a:noFill/>
          </p:spPr>
          <p:txBody>
            <a:bodyPr wrap="square" rtlCol="0">
              <a:spAutoFit/>
            </a:bodyPr>
            <a:lstStyle/>
            <a:p>
              <a:pPr marL="171450" indent="-171450">
                <a:buFont typeface="Arial" panose="020B0604020202020204" pitchFamily="34" charset="0"/>
                <a:buChar char="•"/>
              </a:pPr>
              <a:r>
                <a:rPr lang="en-US" sz="1200">
                  <a:latin typeface="Lato Light" panose="020F0302020204030203" pitchFamily="34" charset="77"/>
                </a:rPr>
                <a:t>Driven by those closest to users</a:t>
              </a:r>
            </a:p>
            <a:p>
              <a:pPr marL="171450" indent="-171450">
                <a:buFont typeface="Arial" panose="020B0604020202020204" pitchFamily="34" charset="0"/>
                <a:buChar char="•"/>
              </a:pPr>
              <a:r>
                <a:rPr lang="en-US" sz="1200">
                  <a:latin typeface="Lato Light" panose="020F0302020204030203" pitchFamily="34" charset="77"/>
                </a:rPr>
                <a:t>Contextually Relevant</a:t>
              </a:r>
            </a:p>
            <a:p>
              <a:pPr marL="171450" indent="-171450">
                <a:buFont typeface="Arial" panose="020B0604020202020204" pitchFamily="34" charset="0"/>
                <a:buChar char="•"/>
              </a:pPr>
              <a:r>
                <a:rPr lang="en-US" sz="1200">
                  <a:latin typeface="Lato Light" panose="020F0302020204030203" pitchFamily="34" charset="77"/>
                </a:rPr>
                <a:t>Local Buy-in</a:t>
              </a:r>
            </a:p>
          </p:txBody>
        </p:sp>
        <p:sp>
          <p:nvSpPr>
            <p:cNvPr id="11" name="TextBox 10">
              <a:extLst>
                <a:ext uri="{FF2B5EF4-FFF2-40B4-BE49-F238E27FC236}">
                  <a16:creationId xmlns:a16="http://schemas.microsoft.com/office/drawing/2014/main" id="{8CA1363B-DB5D-4544-A8CE-17D2623C1FF7}"/>
                </a:ext>
              </a:extLst>
            </p:cNvPr>
            <p:cNvSpPr txBox="1"/>
            <p:nvPr/>
          </p:nvSpPr>
          <p:spPr>
            <a:xfrm>
              <a:off x="1001764" y="4288039"/>
              <a:ext cx="1806974" cy="276999"/>
            </a:xfrm>
            <a:prstGeom prst="rect">
              <a:avLst/>
            </a:prstGeom>
            <a:noFill/>
          </p:spPr>
          <p:txBody>
            <a:bodyPr wrap="square" rtlCol="0">
              <a:spAutoFit/>
            </a:bodyPr>
            <a:lstStyle/>
            <a:p>
              <a:r>
                <a:rPr lang="en-US" sz="1200">
                  <a:latin typeface="Lato Light" panose="020F0302020204030203" pitchFamily="34" charset="77"/>
                </a:rPr>
                <a:t>Risks: reliability/validity</a:t>
              </a:r>
            </a:p>
          </p:txBody>
        </p:sp>
      </p:grpSp>
      <p:grpSp>
        <p:nvGrpSpPr>
          <p:cNvPr id="15" name="Group 14">
            <a:extLst>
              <a:ext uri="{FF2B5EF4-FFF2-40B4-BE49-F238E27FC236}">
                <a16:creationId xmlns:a16="http://schemas.microsoft.com/office/drawing/2014/main" id="{FA99C0E6-2ED2-E540-AF22-96A682EC172C}"/>
              </a:ext>
            </a:extLst>
          </p:cNvPr>
          <p:cNvGrpSpPr/>
          <p:nvPr/>
        </p:nvGrpSpPr>
        <p:grpSpPr>
          <a:xfrm>
            <a:off x="9199133" y="1880778"/>
            <a:ext cx="2062885" cy="3017197"/>
            <a:chOff x="687059" y="1934775"/>
            <a:chExt cx="2062885" cy="3017197"/>
          </a:xfrm>
        </p:grpSpPr>
        <p:grpSp>
          <p:nvGrpSpPr>
            <p:cNvPr id="16" name="Group 15">
              <a:extLst>
                <a:ext uri="{FF2B5EF4-FFF2-40B4-BE49-F238E27FC236}">
                  <a16:creationId xmlns:a16="http://schemas.microsoft.com/office/drawing/2014/main" id="{5C0F682F-2D8F-7E45-8EF3-1877398754A1}"/>
                </a:ext>
              </a:extLst>
            </p:cNvPr>
            <p:cNvGrpSpPr/>
            <p:nvPr/>
          </p:nvGrpSpPr>
          <p:grpSpPr>
            <a:xfrm>
              <a:off x="687059" y="1934775"/>
              <a:ext cx="2062885" cy="3017197"/>
              <a:chOff x="687059" y="1934775"/>
              <a:chExt cx="2062885" cy="3017197"/>
            </a:xfrm>
          </p:grpSpPr>
          <p:sp>
            <p:nvSpPr>
              <p:cNvPr id="21" name="Rounded Rectangle 20">
                <a:extLst>
                  <a:ext uri="{FF2B5EF4-FFF2-40B4-BE49-F238E27FC236}">
                    <a16:creationId xmlns:a16="http://schemas.microsoft.com/office/drawing/2014/main" id="{6BD45946-849B-B542-BDE6-461FAF3D1A6C}"/>
                  </a:ext>
                </a:extLst>
              </p:cNvPr>
              <p:cNvSpPr/>
              <p:nvPr/>
            </p:nvSpPr>
            <p:spPr>
              <a:xfrm>
                <a:off x="687059" y="2658422"/>
                <a:ext cx="2062885" cy="2293550"/>
              </a:xfrm>
              <a:prstGeom prst="roundRect">
                <a:avLst>
                  <a:gd name="adj" fmla="val 1190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Trapezium 21">
                <a:extLst>
                  <a:ext uri="{FF2B5EF4-FFF2-40B4-BE49-F238E27FC236}">
                    <a16:creationId xmlns:a16="http://schemas.microsoft.com/office/drawing/2014/main" id="{A1D61025-2691-CC41-B378-9D3BD2DBBBAC}"/>
                  </a:ext>
                </a:extLst>
              </p:cNvPr>
              <p:cNvSpPr/>
              <p:nvPr/>
            </p:nvSpPr>
            <p:spPr>
              <a:xfrm>
                <a:off x="687059" y="2340501"/>
                <a:ext cx="2062885" cy="478395"/>
              </a:xfrm>
              <a:prstGeom prst="trapezoid">
                <a:avLst>
                  <a:gd name="adj" fmla="val 3386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6A2676D9-5123-884A-B2AA-D58383E332BD}"/>
                  </a:ext>
                </a:extLst>
              </p:cNvPr>
              <p:cNvSpPr/>
              <p:nvPr/>
            </p:nvSpPr>
            <p:spPr>
              <a:xfrm>
                <a:off x="1503249" y="1934775"/>
                <a:ext cx="429949" cy="429949"/>
              </a:xfrm>
              <a:prstGeom prst="ellipse">
                <a:avLst/>
              </a:prstGeom>
              <a:solidFill>
                <a:schemeClr val="bg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 name="Plus 16">
              <a:extLst>
                <a:ext uri="{FF2B5EF4-FFF2-40B4-BE49-F238E27FC236}">
                  <a16:creationId xmlns:a16="http://schemas.microsoft.com/office/drawing/2014/main" id="{62EE014E-EA67-2C4A-992D-A9E9047C755A}"/>
                </a:ext>
              </a:extLst>
            </p:cNvPr>
            <p:cNvSpPr/>
            <p:nvPr/>
          </p:nvSpPr>
          <p:spPr>
            <a:xfrm>
              <a:off x="817510" y="2864615"/>
              <a:ext cx="193780" cy="193780"/>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Minus 17">
              <a:extLst>
                <a:ext uri="{FF2B5EF4-FFF2-40B4-BE49-F238E27FC236}">
                  <a16:creationId xmlns:a16="http://schemas.microsoft.com/office/drawing/2014/main" id="{31D5525C-FE9E-3643-AD51-C9EBF156931F}"/>
                </a:ext>
              </a:extLst>
            </p:cNvPr>
            <p:cNvSpPr/>
            <p:nvPr/>
          </p:nvSpPr>
          <p:spPr>
            <a:xfrm>
              <a:off x="814482" y="3627453"/>
              <a:ext cx="199836" cy="199836"/>
            </a:xfrm>
            <a:prstGeom prst="mathMinu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extBox 18">
              <a:extLst>
                <a:ext uri="{FF2B5EF4-FFF2-40B4-BE49-F238E27FC236}">
                  <a16:creationId xmlns:a16="http://schemas.microsoft.com/office/drawing/2014/main" id="{77CBF168-5C0C-6844-AC7B-E98926829EF7}"/>
                </a:ext>
              </a:extLst>
            </p:cNvPr>
            <p:cNvSpPr txBox="1"/>
            <p:nvPr/>
          </p:nvSpPr>
          <p:spPr>
            <a:xfrm>
              <a:off x="1050208" y="2761358"/>
              <a:ext cx="1660818" cy="461665"/>
            </a:xfrm>
            <a:prstGeom prst="rect">
              <a:avLst/>
            </a:prstGeom>
            <a:noFill/>
          </p:spPr>
          <p:txBody>
            <a:bodyPr wrap="square" rtlCol="0">
              <a:spAutoFit/>
            </a:bodyPr>
            <a:lstStyle/>
            <a:p>
              <a:r>
                <a:rPr lang="en-US" sz="1200">
                  <a:latin typeface="Lato Light" panose="020F0302020204030203" pitchFamily="34" charset="77"/>
                </a:rPr>
                <a:t>Able to drive up reliability and validity</a:t>
              </a:r>
            </a:p>
          </p:txBody>
        </p:sp>
        <p:sp>
          <p:nvSpPr>
            <p:cNvPr id="20" name="TextBox 19">
              <a:extLst>
                <a:ext uri="{FF2B5EF4-FFF2-40B4-BE49-F238E27FC236}">
                  <a16:creationId xmlns:a16="http://schemas.microsoft.com/office/drawing/2014/main" id="{5E52A3C8-05D1-DF44-A728-8BD6A5F60896}"/>
                </a:ext>
              </a:extLst>
            </p:cNvPr>
            <p:cNvSpPr txBox="1"/>
            <p:nvPr/>
          </p:nvSpPr>
          <p:spPr>
            <a:xfrm>
              <a:off x="1020385" y="3564404"/>
              <a:ext cx="1660818" cy="1200329"/>
            </a:xfrm>
            <a:prstGeom prst="rect">
              <a:avLst/>
            </a:prstGeom>
            <a:noFill/>
          </p:spPr>
          <p:txBody>
            <a:bodyPr wrap="square" rtlCol="0">
              <a:spAutoFit/>
            </a:bodyPr>
            <a:lstStyle/>
            <a:p>
              <a:r>
                <a:rPr lang="en-US" sz="1200">
                  <a:latin typeface="Lato Light" panose="020F0302020204030203" pitchFamily="34" charset="77"/>
                </a:rPr>
                <a:t>Risks: a lack of relevance for policy or practice, not matching teachers’ realities, not capturing the realties of children’s lives</a:t>
              </a:r>
            </a:p>
          </p:txBody>
        </p:sp>
      </p:grpSp>
      <p:pic>
        <p:nvPicPr>
          <p:cNvPr id="24" name="Picture 23">
            <a:extLst>
              <a:ext uri="{FF2B5EF4-FFF2-40B4-BE49-F238E27FC236}">
                <a16:creationId xmlns:a16="http://schemas.microsoft.com/office/drawing/2014/main" id="{0FA1D43D-3608-4946-AE99-DBD4E49CE31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16678" y="736118"/>
            <a:ext cx="2334176" cy="1212033"/>
          </a:xfrm>
          <a:prstGeom prst="rect">
            <a:avLst/>
          </a:prstGeom>
        </p:spPr>
      </p:pic>
      <p:sp>
        <p:nvSpPr>
          <p:cNvPr id="25" name="TextBox 24">
            <a:extLst>
              <a:ext uri="{FF2B5EF4-FFF2-40B4-BE49-F238E27FC236}">
                <a16:creationId xmlns:a16="http://schemas.microsoft.com/office/drawing/2014/main" id="{C76D94A4-DAE4-8842-AF04-BC5826323263}"/>
              </a:ext>
            </a:extLst>
          </p:cNvPr>
          <p:cNvSpPr txBox="1"/>
          <p:nvPr/>
        </p:nvSpPr>
        <p:spPr>
          <a:xfrm>
            <a:off x="4482267" y="1971011"/>
            <a:ext cx="3262348" cy="2677656"/>
          </a:xfrm>
          <a:prstGeom prst="rect">
            <a:avLst/>
          </a:prstGeom>
          <a:noFill/>
        </p:spPr>
        <p:txBody>
          <a:bodyPr wrap="square" rtlCol="0">
            <a:spAutoFit/>
          </a:bodyPr>
          <a:lstStyle/>
          <a:p>
            <a:pPr algn="ctr"/>
            <a:r>
              <a:rPr lang="en-US" sz="1200">
                <a:latin typeface="CORESANSG-LIGHT" panose="020B0303030302020202" pitchFamily="34" charset="77"/>
              </a:rPr>
              <a:t>The Schools2030 assessment approach balances risk and rigour by employing a country driven, top-down/bottom-up approach. This means:</a:t>
            </a:r>
          </a:p>
          <a:p>
            <a:endParaRPr lang="en-US" sz="1200">
              <a:latin typeface="CORESANSG-LIGHT" panose="020B0303030302020202" pitchFamily="34" charset="77"/>
            </a:endParaRPr>
          </a:p>
          <a:p>
            <a:pPr marL="228600" indent="-228600">
              <a:buFont typeface="+mj-lt"/>
              <a:buAutoNum type="arabicPeriod"/>
            </a:pPr>
            <a:r>
              <a:rPr lang="en-US" sz="1200">
                <a:latin typeface="CORESANSG-LIGHT" panose="020B0303030302020202" pitchFamily="34" charset="77"/>
              </a:rPr>
              <a:t>National stakeholders (including national assessment partners) define constructs and choose measures</a:t>
            </a:r>
          </a:p>
          <a:p>
            <a:pPr marL="228600" indent="-228600">
              <a:buFont typeface="+mj-lt"/>
              <a:buAutoNum type="arabicPeriod"/>
            </a:pPr>
            <a:r>
              <a:rPr lang="en-US" sz="1200">
                <a:latin typeface="CORESANSG-LIGHT" panose="020B0303030302020202" pitchFamily="34" charset="77"/>
              </a:rPr>
              <a:t>Global Assessment Partners support national teams through iteration – providing guidance and feedback</a:t>
            </a:r>
          </a:p>
          <a:p>
            <a:pPr marL="228600" indent="-228600">
              <a:buFont typeface="+mj-lt"/>
              <a:buAutoNum type="arabicPeriod"/>
            </a:pPr>
            <a:r>
              <a:rPr lang="en-US" sz="1200">
                <a:latin typeface="CORESANSG-LIGHT" panose="020B0303030302020202" pitchFamily="34" charset="77"/>
              </a:rPr>
              <a:t>Contextual relevance is conceptualized as an essential component of quality assessments</a:t>
            </a:r>
          </a:p>
        </p:txBody>
      </p:sp>
    </p:spTree>
    <p:extLst>
      <p:ext uri="{BB962C8B-B14F-4D97-AF65-F5344CB8AC3E}">
        <p14:creationId xmlns:p14="http://schemas.microsoft.com/office/powerpoint/2010/main" val="2551467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1B27F-D4AA-7F49-8551-6AC9D4FD7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63109"/>
            <a:ext cx="11125200" cy="5531782"/>
          </a:xfrm>
          <a:prstGeom prst="rect">
            <a:avLst/>
          </a:prstGeom>
        </p:spPr>
      </p:pic>
    </p:spTree>
    <p:extLst>
      <p:ext uri="{BB962C8B-B14F-4D97-AF65-F5344CB8AC3E}">
        <p14:creationId xmlns:p14="http://schemas.microsoft.com/office/powerpoint/2010/main" val="2918204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736271" y="2692943"/>
            <a:ext cx="8961357" cy="1472114"/>
          </a:xfrm>
        </p:spPr>
        <p:txBody>
          <a:bodyPr>
            <a:normAutofit/>
          </a:bodyPr>
          <a:lstStyle/>
          <a:p>
            <a:r>
              <a:rPr lang="en-GB">
                <a:solidFill>
                  <a:schemeClr val="accent5"/>
                </a:solidFill>
              </a:rPr>
              <a:t>5) POSITIONING THOSE WHO HAVE </a:t>
            </a:r>
            <a:br>
              <a:rPr lang="en-GB">
                <a:solidFill>
                  <a:schemeClr val="accent5"/>
                </a:solidFill>
              </a:rPr>
            </a:br>
            <a:r>
              <a:rPr lang="en-GB">
                <a:solidFill>
                  <a:schemeClr val="accent5"/>
                </a:solidFill>
              </a:rPr>
              <a:t>    THE MOST “SKIN IN THE GAME”</a:t>
            </a:r>
          </a:p>
        </p:txBody>
      </p:sp>
      <p:sp>
        <p:nvSpPr>
          <p:cNvPr id="4" name="Rectangle 3">
            <a:extLst>
              <a:ext uri="{FF2B5EF4-FFF2-40B4-BE49-F238E27FC236}">
                <a16:creationId xmlns:a16="http://schemas.microsoft.com/office/drawing/2014/main" id="{854E7409-054B-1441-8278-114E2C82CB9D}"/>
              </a:ext>
            </a:extLst>
          </p:cNvPr>
          <p:cNvSpPr/>
          <p:nvPr/>
        </p:nvSpPr>
        <p:spPr>
          <a:xfrm>
            <a:off x="0" y="0"/>
            <a:ext cx="2324100" cy="4635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Tree>
    <p:extLst>
      <p:ext uri="{BB962C8B-B14F-4D97-AF65-F5344CB8AC3E}">
        <p14:creationId xmlns:p14="http://schemas.microsoft.com/office/powerpoint/2010/main" val="1905292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46">
            <a:extLst>
              <a:ext uri="{FF2B5EF4-FFF2-40B4-BE49-F238E27FC236}">
                <a16:creationId xmlns:a16="http://schemas.microsoft.com/office/drawing/2014/main" id="{CA7C5A9B-3E88-AE40-99F1-C39ACF648A8A}"/>
              </a:ext>
            </a:extLst>
          </p:cNvPr>
          <p:cNvSpPr txBox="1">
            <a:spLocks noChangeArrowheads="1"/>
          </p:cNvSpPr>
          <p:nvPr/>
        </p:nvSpPr>
        <p:spPr bwMode="auto">
          <a:xfrm>
            <a:off x="851693" y="3946698"/>
            <a:ext cx="10713773" cy="260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800">
                <a:latin typeface="CORESANSG-EXTRALIGHT" panose="020B0203030302020202" pitchFamily="34" charset="77"/>
              </a:rPr>
              <a:t>If the Schools2030 programme and other international programmes do not improve learning, children and young people in these contexts have the most to lose. </a:t>
            </a:r>
          </a:p>
          <a:p>
            <a:endParaRPr lang="en-US" sz="1800">
              <a:latin typeface="CORESANSG-EXTRALIGHT" panose="020B0203030302020202" pitchFamily="34" charset="77"/>
            </a:endParaRPr>
          </a:p>
          <a:p>
            <a:r>
              <a:rPr lang="en-US" sz="1800">
                <a:latin typeface="CORESANSG-EXTRALIGHT" panose="020B0203030302020202" pitchFamily="34" charset="77"/>
              </a:rPr>
              <a:t>This means being constantly cognizant that this </a:t>
            </a:r>
            <a:r>
              <a:rPr lang="en-US" sz="1800" b="1" i="1">
                <a:latin typeface="CORESANSG-EXTRALIGHT" panose="020B0203030302020202" pitchFamily="34" charset="77"/>
              </a:rPr>
              <a:t>is not a technical exercise for its own sake</a:t>
            </a:r>
            <a:r>
              <a:rPr lang="en-US" sz="1800">
                <a:latin typeface="CORESANSG-EXTRALIGHT" panose="020B0203030302020202" pitchFamily="34" charset="77"/>
              </a:rPr>
              <a:t>.</a:t>
            </a:r>
          </a:p>
          <a:p>
            <a:endParaRPr lang="en-US" sz="1800">
              <a:latin typeface="CORESANSG-EXTRALIGHT" panose="020B0203030302020202" pitchFamily="34" charset="77"/>
            </a:endParaRPr>
          </a:p>
          <a:p>
            <a:r>
              <a:rPr lang="en-GB" sz="1800">
                <a:latin typeface="CORESANSG-EXTRALIGHT" panose="020B0203030302020202" pitchFamily="34" charset="77"/>
              </a:rPr>
              <a:t>The approach positions children and young people as individuals with agency, knowledge, skills </a:t>
            </a:r>
          </a:p>
          <a:p>
            <a:r>
              <a:rPr lang="en-GB" sz="1800">
                <a:latin typeface="CORESANSG-EXTRALIGHT" panose="020B0203030302020202" pitchFamily="34" charset="77"/>
              </a:rPr>
              <a:t>and experiences, worthy of human dignity and respect.</a:t>
            </a:r>
            <a:endParaRPr lang="en-US" sz="1800">
              <a:latin typeface="CORESANSG-EXTRALIGHT" panose="020B0203030302020202" pitchFamily="34" charset="77"/>
            </a:endParaRPr>
          </a:p>
          <a:p>
            <a:pPr>
              <a:lnSpc>
                <a:spcPct val="130000"/>
              </a:lnSpc>
            </a:pPr>
            <a:r>
              <a:rPr lang="en-US">
                <a:latin typeface="CORESANSG-EXTRALIGHT" panose="020B0203030302020202" pitchFamily="34" charset="77"/>
              </a:rPr>
              <a:t> </a:t>
            </a:r>
            <a:endParaRPr lang="en-US" altLang="en-PT" sz="1500">
              <a:solidFill>
                <a:schemeClr val="accent1"/>
              </a:solidFill>
              <a:latin typeface="CORESANSG-EXTRALIGHT" panose="020B0203030302020202" pitchFamily="34" charset="77"/>
              <a:sym typeface="Lato" panose="020F0502020204030203" pitchFamily="34" charset="77"/>
            </a:endParaRPr>
          </a:p>
        </p:txBody>
      </p:sp>
      <p:sp>
        <p:nvSpPr>
          <p:cNvPr id="8" name="Shape 33">
            <a:extLst>
              <a:ext uri="{FF2B5EF4-FFF2-40B4-BE49-F238E27FC236}">
                <a16:creationId xmlns:a16="http://schemas.microsoft.com/office/drawing/2014/main" id="{6C08CADD-D8FF-D440-8EDA-3CC91D1D30AC}"/>
              </a:ext>
            </a:extLst>
          </p:cNvPr>
          <p:cNvSpPr txBox="1">
            <a:spLocks noChangeArrowheads="1"/>
          </p:cNvSpPr>
          <p:nvPr/>
        </p:nvSpPr>
        <p:spPr bwMode="auto">
          <a:xfrm>
            <a:off x="851693" y="2734426"/>
            <a:ext cx="9963149" cy="590817"/>
          </a:xfrm>
          <a:prstGeom prst="rect">
            <a:avLst/>
          </a:prstGeom>
          <a:noFill/>
          <a:ln>
            <a:noFill/>
          </a:ln>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defRPr/>
            </a:pPr>
            <a:r>
              <a:rPr lang="en-US" altLang="en-PT" sz="3600" spc="150">
                <a:solidFill>
                  <a:srgbClr val="00AEEF"/>
                </a:solidFill>
                <a:latin typeface="CORESANSG-REGULAR" panose="020B0503030302020202" pitchFamily="34" charset="77"/>
                <a:sym typeface="Lato" panose="020F0502020204030203" pitchFamily="34" charset="77"/>
              </a:rPr>
              <a:t>CHILDREN AND YOUNG LEARNERS</a:t>
            </a:r>
            <a:br>
              <a:rPr lang="en-US" altLang="en-PT" sz="2500" spc="150">
                <a:solidFill>
                  <a:srgbClr val="00AEEF"/>
                </a:solidFill>
                <a:latin typeface="CORESANSG-REGULAR" panose="020B0503030302020202" pitchFamily="34" charset="77"/>
                <a:sym typeface="Lato" panose="020F0502020204030203" pitchFamily="34" charset="77"/>
              </a:rPr>
            </a:br>
            <a:r>
              <a:rPr lang="en-US" altLang="en-PT" sz="2500" spc="150">
                <a:solidFill>
                  <a:srgbClr val="00AEEF"/>
                </a:solidFill>
                <a:latin typeface="CORESANSG-REGULAR" panose="020B0503030302020202" pitchFamily="34" charset="77"/>
                <a:sym typeface="Lato" panose="020F0502020204030203" pitchFamily="34" charset="77"/>
              </a:rPr>
              <a:t>– stakeholders with “skin in the game”</a:t>
            </a:r>
          </a:p>
        </p:txBody>
      </p:sp>
      <p:sp>
        <p:nvSpPr>
          <p:cNvPr id="10" name="Rectangle 9">
            <a:extLst>
              <a:ext uri="{FF2B5EF4-FFF2-40B4-BE49-F238E27FC236}">
                <a16:creationId xmlns:a16="http://schemas.microsoft.com/office/drawing/2014/main" id="{11940BFA-AF63-C744-9B37-F115F9623B46}"/>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pic>
        <p:nvPicPr>
          <p:cNvPr id="3" name="Picture 2" descr="A group of children sitting at a table&#10;&#10;Description automatically generated with low confidence">
            <a:extLst>
              <a:ext uri="{FF2B5EF4-FFF2-40B4-BE49-F238E27FC236}">
                <a16:creationId xmlns:a16="http://schemas.microsoft.com/office/drawing/2014/main" id="{C7E5F067-7B23-DD4E-9658-13D9FA4F6E6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30954"/>
            <a:ext cx="12170644" cy="2458800"/>
          </a:xfrm>
          <a:prstGeom prst="rect">
            <a:avLst/>
          </a:prstGeom>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family&#10;&#10;Description automatically generated">
            <a:extLst>
              <a:ext uri="{FF2B5EF4-FFF2-40B4-BE49-F238E27FC236}">
                <a16:creationId xmlns:a16="http://schemas.microsoft.com/office/drawing/2014/main" id="{7063E6E6-2F2C-8B4C-A67A-32040F2A73A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1787"/>
            <a:ext cx="9116137" cy="6858000"/>
          </a:xfrm>
          <a:prstGeom prst="rect">
            <a:avLst/>
          </a:prstGeom>
        </p:spPr>
      </p:pic>
      <p:sp>
        <p:nvSpPr>
          <p:cNvPr id="8" name="Rectangle 7">
            <a:extLst>
              <a:ext uri="{FF2B5EF4-FFF2-40B4-BE49-F238E27FC236}">
                <a16:creationId xmlns:a16="http://schemas.microsoft.com/office/drawing/2014/main" id="{04038E05-CD90-0342-A3FE-06DD44020C2A}"/>
              </a:ext>
            </a:extLst>
          </p:cNvPr>
          <p:cNvSpPr/>
          <p:nvPr/>
        </p:nvSpPr>
        <p:spPr>
          <a:xfrm>
            <a:off x="6917367" y="1238877"/>
            <a:ext cx="4577283" cy="44143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Shape 46">
            <a:extLst>
              <a:ext uri="{FF2B5EF4-FFF2-40B4-BE49-F238E27FC236}">
                <a16:creationId xmlns:a16="http://schemas.microsoft.com/office/drawing/2014/main" id="{B5ECF75F-4449-C049-A22F-28B202CC1D09}"/>
              </a:ext>
            </a:extLst>
          </p:cNvPr>
          <p:cNvSpPr txBox="1">
            <a:spLocks noChangeArrowheads="1"/>
          </p:cNvSpPr>
          <p:nvPr/>
        </p:nvSpPr>
        <p:spPr bwMode="auto">
          <a:xfrm>
            <a:off x="7229058" y="1734017"/>
            <a:ext cx="3980148" cy="345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30000"/>
              </a:lnSpc>
            </a:pPr>
            <a:r>
              <a:rPr lang="en-GB" sz="1600">
                <a:solidFill>
                  <a:schemeClr val="bg1"/>
                </a:solidFill>
                <a:latin typeface="CORESANSG-LIGHT" panose="020B0303030302020202" pitchFamily="34" charset="77"/>
              </a:rPr>
              <a:t>In practical terms, this means:</a:t>
            </a:r>
          </a:p>
          <a:p>
            <a:pPr marL="285750" indent="-285750">
              <a:lnSpc>
                <a:spcPct val="130000"/>
              </a:lnSpc>
              <a:buFont typeface="Arial" panose="020B0604020202020204" pitchFamily="34" charset="0"/>
              <a:buChar char="•"/>
            </a:pPr>
            <a:r>
              <a:rPr lang="en-GB" sz="1600">
                <a:solidFill>
                  <a:schemeClr val="bg1"/>
                </a:solidFill>
                <a:latin typeface="CORESANSG-LIGHT" panose="020B0303030302020202" pitchFamily="34" charset="77"/>
              </a:rPr>
              <a:t>ensuring decisions are informed by the need to improve the learning and life chances of these children and young people as end goal; </a:t>
            </a:r>
          </a:p>
          <a:p>
            <a:pPr marL="228600" indent="-228600">
              <a:lnSpc>
                <a:spcPct val="130000"/>
              </a:lnSpc>
              <a:buAutoNum type="arabicParenBoth"/>
            </a:pPr>
            <a:endParaRPr lang="en-GB" sz="1600">
              <a:solidFill>
                <a:schemeClr val="bg1"/>
              </a:solidFill>
              <a:latin typeface="CORESANSG-LIGHT" panose="020B0303030302020202" pitchFamily="34" charset="77"/>
            </a:endParaRPr>
          </a:p>
          <a:p>
            <a:pPr marL="285750" indent="-285750">
              <a:lnSpc>
                <a:spcPct val="130000"/>
              </a:lnSpc>
              <a:buFont typeface="Arial" panose="020B0604020202020204" pitchFamily="34" charset="0"/>
              <a:buChar char="•"/>
            </a:pPr>
            <a:r>
              <a:rPr lang="en-GB" sz="1600">
                <a:solidFill>
                  <a:schemeClr val="bg1"/>
                </a:solidFill>
                <a:latin typeface="CORESANSG-LIGHT" panose="020B0303030302020202" pitchFamily="34" charset="77"/>
              </a:rPr>
              <a:t>actively seeking out information on children’s experiences participating in the assessment (through partners) and adjusting protocols when needed; </a:t>
            </a:r>
            <a:endParaRPr lang="en-US" sz="1600">
              <a:solidFill>
                <a:schemeClr val="bg1"/>
              </a:solidFill>
              <a:latin typeface="CORESANSG-LIGHT" panose="020B0303030302020202" pitchFamily="34" charset="77"/>
            </a:endParaRPr>
          </a:p>
        </p:txBody>
      </p:sp>
    </p:spTree>
    <p:extLst>
      <p:ext uri="{BB962C8B-B14F-4D97-AF65-F5344CB8AC3E}">
        <p14:creationId xmlns:p14="http://schemas.microsoft.com/office/powerpoint/2010/main" val="645499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aising their hands&#10;&#10;Description automatically generated">
            <a:extLst>
              <a:ext uri="{FF2B5EF4-FFF2-40B4-BE49-F238E27FC236}">
                <a16:creationId xmlns:a16="http://schemas.microsoft.com/office/drawing/2014/main" id="{5776535D-34BD-CA4C-B8B8-D9514B866EF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077450" y="0"/>
            <a:ext cx="9114550" cy="6858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C2F22A2-5568-8E43-94C4-C4E48D065DF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B4C2EE33-0D37-9E46-8FEA-70BAE0342DD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pic>
        <p:nvPicPr>
          <p:cNvPr id="13" name="Picture 12" descr="A group of children raising their hands&#10;&#10;Description automatically generated">
            <a:extLst>
              <a:ext uri="{FF2B5EF4-FFF2-40B4-BE49-F238E27FC236}">
                <a16:creationId xmlns:a16="http://schemas.microsoft.com/office/drawing/2014/main" id="{222E143A-0D41-114A-BCE2-850486FC2F38}"/>
              </a:ext>
            </a:extLst>
          </p:cNvPr>
          <p:cNvPicPr>
            <a:picLocks noChangeAspect="1"/>
          </p:cNvPicPr>
          <p:nvPr/>
        </p:nvPicPr>
        <p:blipFill rotWithShape="1">
          <a:blip r:embed="rId2" cstate="screen">
            <a:alphaModFix amt="44000"/>
            <a:extLst>
              <a:ext uri="{28A0092B-C50C-407E-A947-70E740481C1C}">
                <a14:useLocalDpi xmlns:a14="http://schemas.microsoft.com/office/drawing/2010/main" val="0"/>
              </a:ext>
            </a:extLst>
          </a:blip>
          <a:srcRect/>
          <a:stretch/>
        </p:blipFill>
        <p:spPr>
          <a:xfrm>
            <a:off x="3077450" y="-4285"/>
            <a:ext cx="9114550" cy="6858000"/>
          </a:xfrm>
          <a:prstGeom prst="rect">
            <a:avLst/>
          </a:prstGeom>
        </p:spPr>
      </p:pic>
      <p:sp>
        <p:nvSpPr>
          <p:cNvPr id="8" name="Rectangle 7">
            <a:extLst>
              <a:ext uri="{FF2B5EF4-FFF2-40B4-BE49-F238E27FC236}">
                <a16:creationId xmlns:a16="http://schemas.microsoft.com/office/drawing/2014/main" id="{04038E05-CD90-0342-A3FE-06DD44020C2A}"/>
              </a:ext>
            </a:extLst>
          </p:cNvPr>
          <p:cNvSpPr/>
          <p:nvPr/>
        </p:nvSpPr>
        <p:spPr>
          <a:xfrm>
            <a:off x="630867" y="1221827"/>
            <a:ext cx="4577283" cy="44143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Shape 46">
            <a:extLst>
              <a:ext uri="{FF2B5EF4-FFF2-40B4-BE49-F238E27FC236}">
                <a16:creationId xmlns:a16="http://schemas.microsoft.com/office/drawing/2014/main" id="{B5ECF75F-4449-C049-A22F-28B202CC1D09}"/>
              </a:ext>
            </a:extLst>
          </p:cNvPr>
          <p:cNvSpPr txBox="1">
            <a:spLocks noChangeArrowheads="1"/>
          </p:cNvSpPr>
          <p:nvPr/>
        </p:nvSpPr>
        <p:spPr bwMode="auto">
          <a:xfrm>
            <a:off x="929434" y="1492377"/>
            <a:ext cx="3980148" cy="386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lnSpc>
                <a:spcPct val="130000"/>
              </a:lnSpc>
              <a:buFont typeface="Arial" panose="020B0604020202020204" pitchFamily="34" charset="0"/>
              <a:buChar char="•"/>
            </a:pPr>
            <a:r>
              <a:rPr lang="en-GB" sz="1600">
                <a:solidFill>
                  <a:schemeClr val="bg1"/>
                </a:solidFill>
                <a:latin typeface="CORESANSG-LIGHT" panose="020B0303030302020202" pitchFamily="34" charset="77"/>
              </a:rPr>
              <a:t>ensuring the tools and delivery methods respect and reflect the experiences of young people and provide them with opportunities to demonstrate what they know in non-traditional ways; and </a:t>
            </a:r>
          </a:p>
          <a:p>
            <a:pPr marL="285750" indent="-285750">
              <a:lnSpc>
                <a:spcPct val="130000"/>
              </a:lnSpc>
              <a:buFont typeface="Arial" panose="020B0604020202020204" pitchFamily="34" charset="0"/>
              <a:buChar char="•"/>
            </a:pPr>
            <a:endParaRPr lang="en-GB" sz="1600">
              <a:solidFill>
                <a:schemeClr val="bg1"/>
              </a:solidFill>
              <a:latin typeface="CORESANSG-LIGHT" panose="020B0303030302020202" pitchFamily="34" charset="77"/>
            </a:endParaRPr>
          </a:p>
          <a:p>
            <a:pPr marL="285750" indent="-285750">
              <a:lnSpc>
                <a:spcPct val="130000"/>
              </a:lnSpc>
              <a:buFont typeface="Arial" panose="020B0604020202020204" pitchFamily="34" charset="0"/>
              <a:buChar char="•"/>
            </a:pPr>
            <a:r>
              <a:rPr lang="en-GB" sz="1600">
                <a:solidFill>
                  <a:schemeClr val="bg1"/>
                </a:solidFill>
                <a:latin typeface="CORESANSG-LIGHT" panose="020B0303030302020202" pitchFamily="34" charset="77"/>
              </a:rPr>
              <a:t>articulating learning in terms of what children know and what they need to learn next, rather than deficit descriptions of what they do not know and cannot do </a:t>
            </a:r>
            <a:endParaRPr lang="en-US" sz="1600">
              <a:solidFill>
                <a:schemeClr val="bg1"/>
              </a:solidFill>
              <a:latin typeface="CORESANSG-LIGHT" panose="020B0303030302020202" pitchFamily="34" charset="77"/>
            </a:endParaRPr>
          </a:p>
        </p:txBody>
      </p:sp>
    </p:spTree>
    <p:extLst>
      <p:ext uri="{BB962C8B-B14F-4D97-AF65-F5344CB8AC3E}">
        <p14:creationId xmlns:p14="http://schemas.microsoft.com/office/powerpoint/2010/main" val="1322336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FA1-5313-D848-9985-7A9AD1148CFE}"/>
              </a:ext>
            </a:extLst>
          </p:cNvPr>
          <p:cNvSpPr>
            <a:spLocks noGrp="1"/>
          </p:cNvSpPr>
          <p:nvPr>
            <p:ph type="title"/>
          </p:nvPr>
        </p:nvSpPr>
        <p:spPr/>
        <p:txBody>
          <a:bodyPr/>
          <a:lstStyle/>
          <a:p>
            <a:r>
              <a:rPr lang="en-GB"/>
              <a:t>Thank you</a:t>
            </a:r>
          </a:p>
        </p:txBody>
      </p:sp>
      <p:sp>
        <p:nvSpPr>
          <p:cNvPr id="3" name="Text Placeholder 2">
            <a:extLst>
              <a:ext uri="{FF2B5EF4-FFF2-40B4-BE49-F238E27FC236}">
                <a16:creationId xmlns:a16="http://schemas.microsoft.com/office/drawing/2014/main" id="{A527E210-83D8-124A-9879-C4DB671DB63F}"/>
              </a:ext>
            </a:extLst>
          </p:cNvPr>
          <p:cNvSpPr>
            <a:spLocks noGrp="1"/>
          </p:cNvSpPr>
          <p:nvPr>
            <p:ph type="body" sz="quarter" idx="10"/>
          </p:nvPr>
        </p:nvSpPr>
        <p:spPr>
          <a:xfrm>
            <a:off x="950335" y="2920907"/>
            <a:ext cx="8347364" cy="2934461"/>
          </a:xfrm>
        </p:spPr>
        <p:txBody>
          <a:bodyPr/>
          <a:lstStyle/>
          <a:p>
            <a:r>
              <a:rPr lang="en-GB" sz="1600"/>
              <a:t>Rachel Outhred</a:t>
            </a:r>
          </a:p>
          <a:p>
            <a:r>
              <a:rPr lang="en-GB" sz="1600"/>
              <a:t>Managing Director</a:t>
            </a:r>
          </a:p>
          <a:p>
            <a:r>
              <a:rPr lang="en-GB" sz="1600"/>
              <a:t>Oxford MeasurEd</a:t>
            </a:r>
          </a:p>
          <a:p>
            <a:r>
              <a:rPr lang="en-GB" sz="1600"/>
              <a:t>Schools2030 Global Learning Assessment Coordinating Partner</a:t>
            </a:r>
          </a:p>
          <a:p>
            <a:r>
              <a:rPr lang="en-GB" sz="1600"/>
              <a:t>rachel.outhred@oxfordmeasured.co.uk </a:t>
            </a:r>
          </a:p>
        </p:txBody>
      </p:sp>
    </p:spTree>
    <p:extLst>
      <p:ext uri="{BB962C8B-B14F-4D97-AF65-F5344CB8AC3E}">
        <p14:creationId xmlns:p14="http://schemas.microsoft.com/office/powerpoint/2010/main" val="2967476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riting on a white board&#10;&#10;Description automatically generated with medium confidence">
            <a:extLst>
              <a:ext uri="{FF2B5EF4-FFF2-40B4-BE49-F238E27FC236}">
                <a16:creationId xmlns:a16="http://schemas.microsoft.com/office/drawing/2014/main" id="{02CB0256-AD90-2546-9485-69CED3E0F03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1C3D0BB5-0297-E04A-A3F2-D7828C0A15F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38642" y="6342867"/>
            <a:ext cx="939938" cy="486556"/>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2AB858E8-A2BE-624A-8AD8-9B3B3D4D680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96313" y="6413804"/>
            <a:ext cx="1263650" cy="415619"/>
          </a:xfrm>
          <a:prstGeom prst="rect">
            <a:avLst/>
          </a:prstGeom>
        </p:spPr>
      </p:pic>
      <p:pic>
        <p:nvPicPr>
          <p:cNvPr id="12" name="Picture 11" descr="A person writing on a white board&#10;&#10;Description automatically generated with medium confidence">
            <a:extLst>
              <a:ext uri="{FF2B5EF4-FFF2-40B4-BE49-F238E27FC236}">
                <a16:creationId xmlns:a16="http://schemas.microsoft.com/office/drawing/2014/main" id="{1D4466B2-9A58-C243-B82B-13BDA2BC9F8C}"/>
              </a:ext>
            </a:extLst>
          </p:cNvPr>
          <p:cNvPicPr>
            <a:picLocks noChangeAspect="1"/>
          </p:cNvPicPr>
          <p:nvPr/>
        </p:nvPicPr>
        <p:blipFill rotWithShape="1">
          <a:blip r:embed="rId2" cstate="screen">
            <a:alphaModFix amt="45000"/>
            <a:extLst>
              <a:ext uri="{28A0092B-C50C-407E-A947-70E740481C1C}">
                <a14:useLocalDpi xmlns:a14="http://schemas.microsoft.com/office/drawing/2010/main" val="0"/>
              </a:ext>
            </a:extLst>
          </a:blip>
          <a:srcRect/>
          <a:stretch/>
        </p:blipFill>
        <p:spPr>
          <a:xfrm>
            <a:off x="0" y="-1"/>
            <a:ext cx="12192000" cy="6829423"/>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FA716586-BFD3-E047-9449-08EBAB84622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189613" y="635000"/>
            <a:ext cx="5397500" cy="2794000"/>
          </a:xfrm>
          <a:prstGeom prst="rect">
            <a:avLst/>
          </a:prstGeom>
        </p:spPr>
      </p:pic>
      <p:sp>
        <p:nvSpPr>
          <p:cNvPr id="8" name="Title 1">
            <a:extLst>
              <a:ext uri="{FF2B5EF4-FFF2-40B4-BE49-F238E27FC236}">
                <a16:creationId xmlns:a16="http://schemas.microsoft.com/office/drawing/2014/main" id="{CCDD8C45-5171-0140-9575-07F188B33A2A}"/>
              </a:ext>
            </a:extLst>
          </p:cNvPr>
          <p:cNvSpPr txBox="1">
            <a:spLocks/>
          </p:cNvSpPr>
          <p:nvPr/>
        </p:nvSpPr>
        <p:spPr>
          <a:xfrm>
            <a:off x="5778093" y="3429000"/>
            <a:ext cx="6145797" cy="2794000"/>
          </a:xfrm>
          <a:prstGeom prst="rect">
            <a:avLst/>
          </a:prstGeom>
        </p:spPr>
        <p:txBody>
          <a:bodyPr>
            <a:normAutofit fontScale="97500"/>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r>
              <a:rPr lang="en-GB" sz="4900">
                <a:solidFill>
                  <a:schemeClr val="bg1"/>
                </a:solidFill>
              </a:rPr>
              <a:t>POWER DYNAMICS</a:t>
            </a:r>
          </a:p>
          <a:p>
            <a:r>
              <a:rPr lang="en-GB" sz="4900">
                <a:solidFill>
                  <a:schemeClr val="bg1"/>
                </a:solidFill>
              </a:rPr>
              <a:t>IN ASSESSMENT: WHAT MATTERS TO WHO</a:t>
            </a:r>
            <a:br>
              <a:rPr lang="en-GB">
                <a:solidFill>
                  <a:schemeClr val="bg1"/>
                </a:solidFill>
              </a:rPr>
            </a:br>
            <a:r>
              <a:rPr lang="en-GB" sz="2700">
                <a:solidFill>
                  <a:schemeClr val="bg1"/>
                </a:solidFill>
              </a:rPr>
              <a:t>REFLECTIONS FROM INDIA</a:t>
            </a:r>
            <a:endParaRPr lang="en-GB" sz="1800">
              <a:solidFill>
                <a:schemeClr val="bg1"/>
              </a:solidFill>
            </a:endParaRPr>
          </a:p>
        </p:txBody>
      </p:sp>
    </p:spTree>
    <p:extLst>
      <p:ext uri="{BB962C8B-B14F-4D97-AF65-F5344CB8AC3E}">
        <p14:creationId xmlns:p14="http://schemas.microsoft.com/office/powerpoint/2010/main" val="2393606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794D524B-B981-564A-A011-84FB6C9561A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26"/>
          <a:stretch/>
        </p:blipFill>
        <p:spPr>
          <a:xfrm>
            <a:off x="1588" y="0"/>
            <a:ext cx="9114549" cy="6856213"/>
          </a:xfrm>
          <a:prstGeom prst="rect">
            <a:avLst/>
          </a:prstGeom>
        </p:spPr>
      </p:pic>
      <p:sp>
        <p:nvSpPr>
          <p:cNvPr id="8" name="Rectangle 7">
            <a:extLst>
              <a:ext uri="{FF2B5EF4-FFF2-40B4-BE49-F238E27FC236}">
                <a16:creationId xmlns:a16="http://schemas.microsoft.com/office/drawing/2014/main" id="{04038E05-CD90-0342-A3FE-06DD44020C2A}"/>
              </a:ext>
            </a:extLst>
          </p:cNvPr>
          <p:cNvSpPr/>
          <p:nvPr/>
        </p:nvSpPr>
        <p:spPr>
          <a:xfrm>
            <a:off x="6917367" y="1238877"/>
            <a:ext cx="4577283" cy="44143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endParaRPr lang="en-US" sz="2800">
              <a:solidFill>
                <a:schemeClr val="bg1"/>
              </a:solidFill>
              <a:latin typeface="CORESANSG-LIGHT" panose="020B0303030302020202" pitchFamily="34" charset="77"/>
            </a:endParaRPr>
          </a:p>
        </p:txBody>
      </p:sp>
      <p:sp>
        <p:nvSpPr>
          <p:cNvPr id="2" name="Rectangle 1">
            <a:extLst>
              <a:ext uri="{FF2B5EF4-FFF2-40B4-BE49-F238E27FC236}">
                <a16:creationId xmlns:a16="http://schemas.microsoft.com/office/drawing/2014/main" id="{F2F66D4A-02DD-194A-9D1A-73FC42330270}"/>
              </a:ext>
            </a:extLst>
          </p:cNvPr>
          <p:cNvSpPr/>
          <p:nvPr/>
        </p:nvSpPr>
        <p:spPr>
          <a:xfrm>
            <a:off x="7222949" y="1454029"/>
            <a:ext cx="3966117" cy="3984039"/>
          </a:xfrm>
          <a:prstGeom prst="rect">
            <a:avLst/>
          </a:prstGeom>
        </p:spPr>
        <p:txBody>
          <a:bodyPr wrap="square">
            <a:spAutoFit/>
          </a:bodyPr>
          <a:lstStyle/>
          <a:p>
            <a:pPr>
              <a:lnSpc>
                <a:spcPct val="114000"/>
              </a:lnSpc>
            </a:pPr>
            <a:r>
              <a:rPr lang="en-US" sz="2800" dirty="0">
                <a:solidFill>
                  <a:schemeClr val="bg1"/>
                </a:solidFill>
                <a:latin typeface="CORESANSG-LIGHT" panose="020B0303030302020202" pitchFamily="34" charset="77"/>
              </a:rPr>
              <a:t>Schools2030 catalyses locally-rooted, teacher-driven education innovations to improve holistic learning outcomes for the most marginalised learners.</a:t>
            </a:r>
          </a:p>
        </p:txBody>
      </p:sp>
    </p:spTree>
    <p:extLst>
      <p:ext uri="{BB962C8B-B14F-4D97-AF65-F5344CB8AC3E}">
        <p14:creationId xmlns:p14="http://schemas.microsoft.com/office/powerpoint/2010/main" val="595511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0C25-EE0C-C941-B320-3B2768E76FC7}"/>
              </a:ext>
            </a:extLst>
          </p:cNvPr>
          <p:cNvSpPr>
            <a:spLocks noGrp="1"/>
          </p:cNvSpPr>
          <p:nvPr>
            <p:ph type="title"/>
          </p:nvPr>
        </p:nvSpPr>
        <p:spPr>
          <a:xfrm>
            <a:off x="2736272" y="1717144"/>
            <a:ext cx="9455728" cy="1546663"/>
          </a:xfrm>
        </p:spPr>
        <p:txBody>
          <a:bodyPr>
            <a:normAutofit/>
          </a:bodyPr>
          <a:lstStyle/>
          <a:p>
            <a:r>
              <a:rPr lang="en-GB"/>
              <a:t>POWER DYNAMICS IN ASSESSMENT</a:t>
            </a:r>
            <a:br>
              <a:rPr lang="en-GB"/>
            </a:br>
            <a:r>
              <a:rPr lang="en-GB"/>
              <a:t>- what matters to who</a:t>
            </a:r>
          </a:p>
        </p:txBody>
      </p:sp>
      <p:sp>
        <p:nvSpPr>
          <p:cNvPr id="3" name="Text Placeholder 2">
            <a:extLst>
              <a:ext uri="{FF2B5EF4-FFF2-40B4-BE49-F238E27FC236}">
                <a16:creationId xmlns:a16="http://schemas.microsoft.com/office/drawing/2014/main" id="{39F0BC5B-CB3C-104D-B153-57A3848C1FBE}"/>
              </a:ext>
            </a:extLst>
          </p:cNvPr>
          <p:cNvSpPr>
            <a:spLocks noGrp="1"/>
          </p:cNvSpPr>
          <p:nvPr>
            <p:ph type="body" sz="quarter" idx="10"/>
          </p:nvPr>
        </p:nvSpPr>
        <p:spPr/>
        <p:txBody>
          <a:bodyPr/>
          <a:lstStyle/>
          <a:p>
            <a:pPr>
              <a:lnSpc>
                <a:spcPct val="130000"/>
              </a:lnSpc>
            </a:pPr>
            <a:r>
              <a:rPr lang="en-US" sz="1600">
                <a:latin typeface="CORESANSG-LIGHT" panose="020B0303030302020202" pitchFamily="34" charset="77"/>
              </a:rPr>
              <a:t>This presentation shares reflections about different stakeholder perspectives regarding education assessments, and how they differ, or are the same, based on their role and relative influence in the education ecosystem, and reflections from the AKF India team about the selection of learning outcome domains in Schools2030.</a:t>
            </a:r>
          </a:p>
        </p:txBody>
      </p:sp>
    </p:spTree>
    <p:extLst>
      <p:ext uri="{BB962C8B-B14F-4D97-AF65-F5344CB8AC3E}">
        <p14:creationId xmlns:p14="http://schemas.microsoft.com/office/powerpoint/2010/main" val="528522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CD94467-39D0-614B-9CFC-F035ECA19F4F}"/>
              </a:ext>
            </a:extLst>
          </p:cNvPr>
          <p:cNvSpPr/>
          <p:nvPr/>
        </p:nvSpPr>
        <p:spPr>
          <a:xfrm>
            <a:off x="1" y="1581032"/>
            <a:ext cx="12192000" cy="45980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D7DE5CE-CF0B-BF49-80C0-1F129A8A35E8}"/>
              </a:ext>
            </a:extLst>
          </p:cNvPr>
          <p:cNvSpPr txBox="1">
            <a:spLocks/>
          </p:cNvSpPr>
          <p:nvPr/>
        </p:nvSpPr>
        <p:spPr>
          <a:xfrm>
            <a:off x="700042" y="420146"/>
            <a:ext cx="10455324" cy="599066"/>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pPr algn="ctr"/>
            <a:r>
              <a:rPr lang="en-GB" sz="3200">
                <a:solidFill>
                  <a:srgbClr val="00B0F0"/>
                </a:solidFill>
              </a:rPr>
              <a:t>STAKEHOLDERS AND THEIR ROLES</a:t>
            </a:r>
          </a:p>
        </p:txBody>
      </p:sp>
      <p:sp>
        <p:nvSpPr>
          <p:cNvPr id="3" name="Text Placeholder 2">
            <a:extLst>
              <a:ext uri="{FF2B5EF4-FFF2-40B4-BE49-F238E27FC236}">
                <a16:creationId xmlns:a16="http://schemas.microsoft.com/office/drawing/2014/main" id="{543D91D8-88EF-DF44-8313-E2383513A5BC}"/>
              </a:ext>
            </a:extLst>
          </p:cNvPr>
          <p:cNvSpPr txBox="1">
            <a:spLocks/>
          </p:cNvSpPr>
          <p:nvPr/>
        </p:nvSpPr>
        <p:spPr>
          <a:xfrm>
            <a:off x="2172319" y="920871"/>
            <a:ext cx="7760483" cy="7250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a:latin typeface="CORESANSG-EXTRALIGHT" panose="020B0203030302020202" pitchFamily="34" charset="77"/>
              </a:rPr>
              <a:t>What needs to be measured and how is decided mostly by Government authorities, with children having the least voice in the process</a:t>
            </a:r>
          </a:p>
        </p:txBody>
      </p:sp>
      <p:grpSp>
        <p:nvGrpSpPr>
          <p:cNvPr id="17" name="Group 16">
            <a:extLst>
              <a:ext uri="{FF2B5EF4-FFF2-40B4-BE49-F238E27FC236}">
                <a16:creationId xmlns:a16="http://schemas.microsoft.com/office/drawing/2014/main" id="{33421730-D3F2-3C48-A1BB-A08DE64CAC71}"/>
              </a:ext>
            </a:extLst>
          </p:cNvPr>
          <p:cNvGrpSpPr/>
          <p:nvPr/>
        </p:nvGrpSpPr>
        <p:grpSpPr>
          <a:xfrm>
            <a:off x="882984" y="1712263"/>
            <a:ext cx="10217069" cy="4352750"/>
            <a:chOff x="704850" y="1222771"/>
            <a:chExt cx="10217069" cy="4352750"/>
          </a:xfrm>
        </p:grpSpPr>
        <p:sp>
          <p:nvSpPr>
            <p:cNvPr id="4" name="Rectangle: Rounded Corners 3">
              <a:extLst>
                <a:ext uri="{FF2B5EF4-FFF2-40B4-BE49-F238E27FC236}">
                  <a16:creationId xmlns:a16="http://schemas.microsoft.com/office/drawing/2014/main" id="{BED94F25-0AF5-8640-98B8-3AAF4021A852}"/>
                </a:ext>
              </a:extLst>
            </p:cNvPr>
            <p:cNvSpPr/>
            <p:nvPr/>
          </p:nvSpPr>
          <p:spPr>
            <a:xfrm>
              <a:off x="704850" y="1222771"/>
              <a:ext cx="2340000" cy="79772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Ministry of Education</a:t>
              </a:r>
              <a:endParaRPr lang="en-IN" sz="1600">
                <a:latin typeface="Lato Light" panose="020F0302020204030203" pitchFamily="34" charset="77"/>
              </a:endParaRPr>
            </a:p>
          </p:txBody>
        </p:sp>
        <p:sp>
          <p:nvSpPr>
            <p:cNvPr id="5" name="Rectangle: Rounded Corners 4">
              <a:extLst>
                <a:ext uri="{FF2B5EF4-FFF2-40B4-BE49-F238E27FC236}">
                  <a16:creationId xmlns:a16="http://schemas.microsoft.com/office/drawing/2014/main" id="{5F394E04-1AB5-3449-92EF-03DD43777A0E}"/>
                </a:ext>
              </a:extLst>
            </p:cNvPr>
            <p:cNvSpPr/>
            <p:nvPr/>
          </p:nvSpPr>
          <p:spPr>
            <a:xfrm>
              <a:off x="704850" y="2096691"/>
              <a:ext cx="2340000" cy="153504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National Council for Education Research and Training (NCERT)</a:t>
              </a:r>
              <a:endParaRPr lang="en-IN" sz="1600">
                <a:latin typeface="Lato Light" panose="020F0302020204030203" pitchFamily="34" charset="77"/>
              </a:endParaRPr>
            </a:p>
          </p:txBody>
        </p:sp>
        <p:sp>
          <p:nvSpPr>
            <p:cNvPr id="6" name="Rectangle: Rounded Corners 5">
              <a:extLst>
                <a:ext uri="{FF2B5EF4-FFF2-40B4-BE49-F238E27FC236}">
                  <a16:creationId xmlns:a16="http://schemas.microsoft.com/office/drawing/2014/main" id="{B6FF51E3-4E8A-E040-BD3F-B06BCBC83E15}"/>
                </a:ext>
              </a:extLst>
            </p:cNvPr>
            <p:cNvSpPr/>
            <p:nvPr/>
          </p:nvSpPr>
          <p:spPr>
            <a:xfrm>
              <a:off x="704850" y="4842886"/>
              <a:ext cx="2340000" cy="59774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National Assessment Centre*</a:t>
              </a:r>
              <a:endParaRPr lang="en-IN" sz="1600">
                <a:latin typeface="Lato Light" panose="020F0302020204030203" pitchFamily="34" charset="77"/>
              </a:endParaRPr>
            </a:p>
          </p:txBody>
        </p:sp>
        <p:sp>
          <p:nvSpPr>
            <p:cNvPr id="7" name="Rectangle: Rounded Corners 6">
              <a:extLst>
                <a:ext uri="{FF2B5EF4-FFF2-40B4-BE49-F238E27FC236}">
                  <a16:creationId xmlns:a16="http://schemas.microsoft.com/office/drawing/2014/main" id="{B140E712-2784-4E44-9FE0-F87F0D26B2FC}"/>
                </a:ext>
              </a:extLst>
            </p:cNvPr>
            <p:cNvSpPr/>
            <p:nvPr/>
          </p:nvSpPr>
          <p:spPr>
            <a:xfrm>
              <a:off x="704850" y="3718836"/>
              <a:ext cx="2340000" cy="1044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Boards of Assessment (e.g. Central Board of Secondary Education)</a:t>
              </a:r>
              <a:endParaRPr lang="en-IN" sz="1600">
                <a:latin typeface="Lato Light" panose="020F0302020204030203" pitchFamily="34" charset="77"/>
              </a:endParaRPr>
            </a:p>
          </p:txBody>
        </p:sp>
        <p:sp>
          <p:nvSpPr>
            <p:cNvPr id="8" name="Rectangle: Rounded Corners 9">
              <a:extLst>
                <a:ext uri="{FF2B5EF4-FFF2-40B4-BE49-F238E27FC236}">
                  <a16:creationId xmlns:a16="http://schemas.microsoft.com/office/drawing/2014/main" id="{5589C19A-BC44-6547-9E06-636A70998E4F}"/>
                </a:ext>
              </a:extLst>
            </p:cNvPr>
            <p:cNvSpPr/>
            <p:nvPr/>
          </p:nvSpPr>
          <p:spPr>
            <a:xfrm>
              <a:off x="3378705" y="1897142"/>
              <a:ext cx="2340000" cy="7977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Department of Education, State Govt.</a:t>
              </a:r>
              <a:endParaRPr lang="en-IN" sz="1600">
                <a:latin typeface="Lato Light" panose="020F0302020204030203" pitchFamily="34" charset="77"/>
              </a:endParaRPr>
            </a:p>
          </p:txBody>
        </p:sp>
        <p:sp>
          <p:nvSpPr>
            <p:cNvPr id="9" name="Rectangle: Rounded Corners 10">
              <a:extLst>
                <a:ext uri="{FF2B5EF4-FFF2-40B4-BE49-F238E27FC236}">
                  <a16:creationId xmlns:a16="http://schemas.microsoft.com/office/drawing/2014/main" id="{CCD010D0-0E22-8745-80F0-AB9C8CDA968F}"/>
                </a:ext>
              </a:extLst>
            </p:cNvPr>
            <p:cNvSpPr/>
            <p:nvPr/>
          </p:nvSpPr>
          <p:spPr>
            <a:xfrm>
              <a:off x="3378705" y="2839126"/>
              <a:ext cx="2340000" cy="121272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State Council for Education Research and Training (SCERT)</a:t>
              </a:r>
              <a:endParaRPr lang="en-IN" sz="1600">
                <a:latin typeface="Lato Light" panose="020F0302020204030203" pitchFamily="34" charset="77"/>
              </a:endParaRPr>
            </a:p>
          </p:txBody>
        </p:sp>
        <p:sp>
          <p:nvSpPr>
            <p:cNvPr id="10" name="Rectangle: Rounded Corners 11">
              <a:extLst>
                <a:ext uri="{FF2B5EF4-FFF2-40B4-BE49-F238E27FC236}">
                  <a16:creationId xmlns:a16="http://schemas.microsoft.com/office/drawing/2014/main" id="{2933EE95-007F-EF4D-9B42-0638FE27EEC7}"/>
                </a:ext>
              </a:extLst>
            </p:cNvPr>
            <p:cNvSpPr/>
            <p:nvPr/>
          </p:nvSpPr>
          <p:spPr>
            <a:xfrm>
              <a:off x="3386295" y="4196111"/>
              <a:ext cx="2340000" cy="1044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State Boards (e.g. Bihar School Examination Board)</a:t>
              </a:r>
              <a:endParaRPr lang="en-IN" sz="1600">
                <a:latin typeface="Lato Light" panose="020F0302020204030203" pitchFamily="34" charset="77"/>
              </a:endParaRPr>
            </a:p>
          </p:txBody>
        </p:sp>
        <p:sp>
          <p:nvSpPr>
            <p:cNvPr id="11" name="Rectangle: Rounded Corners 12">
              <a:extLst>
                <a:ext uri="{FF2B5EF4-FFF2-40B4-BE49-F238E27FC236}">
                  <a16:creationId xmlns:a16="http://schemas.microsoft.com/office/drawing/2014/main" id="{7B84F80F-086B-7943-9CC8-399B2261F8AD}"/>
                </a:ext>
              </a:extLst>
            </p:cNvPr>
            <p:cNvSpPr/>
            <p:nvPr/>
          </p:nvSpPr>
          <p:spPr>
            <a:xfrm>
              <a:off x="6060150" y="3178840"/>
              <a:ext cx="2340000" cy="73133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Teacher educators</a:t>
              </a:r>
              <a:endParaRPr lang="en-IN" sz="1600">
                <a:latin typeface="Lato Light" panose="020F0302020204030203" pitchFamily="34" charset="77"/>
              </a:endParaRPr>
            </a:p>
          </p:txBody>
        </p:sp>
        <p:sp>
          <p:nvSpPr>
            <p:cNvPr id="12" name="Rectangle: Rounded Corners 13">
              <a:extLst>
                <a:ext uri="{FF2B5EF4-FFF2-40B4-BE49-F238E27FC236}">
                  <a16:creationId xmlns:a16="http://schemas.microsoft.com/office/drawing/2014/main" id="{A359EF38-17B8-014B-9EE9-87D04B8537B3}"/>
                </a:ext>
              </a:extLst>
            </p:cNvPr>
            <p:cNvSpPr/>
            <p:nvPr/>
          </p:nvSpPr>
          <p:spPr>
            <a:xfrm>
              <a:off x="6060150" y="2296002"/>
              <a:ext cx="2340000" cy="7745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Assessment agencies / experts</a:t>
              </a:r>
              <a:endParaRPr lang="en-IN" sz="1600">
                <a:latin typeface="Lato Light" panose="020F0302020204030203" pitchFamily="34" charset="77"/>
              </a:endParaRPr>
            </a:p>
          </p:txBody>
        </p:sp>
        <p:sp>
          <p:nvSpPr>
            <p:cNvPr id="13" name="Rectangle: Rounded Corners 14">
              <a:extLst>
                <a:ext uri="{FF2B5EF4-FFF2-40B4-BE49-F238E27FC236}">
                  <a16:creationId xmlns:a16="http://schemas.microsoft.com/office/drawing/2014/main" id="{91C6CBFA-9973-0E4D-81EF-5D0DB6F7F97C}"/>
                </a:ext>
              </a:extLst>
            </p:cNvPr>
            <p:cNvSpPr/>
            <p:nvPr/>
          </p:nvSpPr>
          <p:spPr>
            <a:xfrm>
              <a:off x="6060150" y="4018473"/>
              <a:ext cx="2340000" cy="12281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Private sector (tutors, coaching classes, online education providers)</a:t>
              </a:r>
              <a:endParaRPr lang="en-IN" sz="1600">
                <a:latin typeface="Lato Light" panose="020F0302020204030203" pitchFamily="34" charset="77"/>
              </a:endParaRPr>
            </a:p>
          </p:txBody>
        </p:sp>
        <p:sp>
          <p:nvSpPr>
            <p:cNvPr id="14" name="Rectangle: Rounded Corners 15">
              <a:extLst>
                <a:ext uri="{FF2B5EF4-FFF2-40B4-BE49-F238E27FC236}">
                  <a16:creationId xmlns:a16="http://schemas.microsoft.com/office/drawing/2014/main" id="{81F2C23E-5E82-5945-B918-41EEEAEB99B1}"/>
                </a:ext>
              </a:extLst>
            </p:cNvPr>
            <p:cNvSpPr/>
            <p:nvPr/>
          </p:nvSpPr>
          <p:spPr>
            <a:xfrm>
              <a:off x="8581919" y="3755646"/>
              <a:ext cx="2340000" cy="59906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Teachers</a:t>
              </a:r>
              <a:endParaRPr lang="en-IN" sz="1600">
                <a:latin typeface="Lato Light" panose="020F0302020204030203" pitchFamily="34" charset="77"/>
              </a:endParaRPr>
            </a:p>
          </p:txBody>
        </p:sp>
        <p:sp>
          <p:nvSpPr>
            <p:cNvPr id="15" name="Rectangle: Rounded Corners 16">
              <a:extLst>
                <a:ext uri="{FF2B5EF4-FFF2-40B4-BE49-F238E27FC236}">
                  <a16:creationId xmlns:a16="http://schemas.microsoft.com/office/drawing/2014/main" id="{3C677176-072A-FC4F-9AB8-7A62CE7882D0}"/>
                </a:ext>
              </a:extLst>
            </p:cNvPr>
            <p:cNvSpPr/>
            <p:nvPr/>
          </p:nvSpPr>
          <p:spPr>
            <a:xfrm>
              <a:off x="8581919" y="4448645"/>
              <a:ext cx="2340000" cy="3894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Parents and caregivers</a:t>
              </a:r>
              <a:endParaRPr lang="en-IN" sz="1600">
                <a:latin typeface="Lato Light" panose="020F0302020204030203" pitchFamily="34" charset="77"/>
              </a:endParaRPr>
            </a:p>
          </p:txBody>
        </p:sp>
        <p:sp>
          <p:nvSpPr>
            <p:cNvPr id="16" name="Rectangle: Rounded Corners 17">
              <a:extLst>
                <a:ext uri="{FF2B5EF4-FFF2-40B4-BE49-F238E27FC236}">
                  <a16:creationId xmlns:a16="http://schemas.microsoft.com/office/drawing/2014/main" id="{7A408B36-F762-9C4D-90D6-2BA21F316365}"/>
                </a:ext>
              </a:extLst>
            </p:cNvPr>
            <p:cNvSpPr/>
            <p:nvPr/>
          </p:nvSpPr>
          <p:spPr>
            <a:xfrm>
              <a:off x="9140204" y="5305736"/>
              <a:ext cx="1223429" cy="269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Lato Light" panose="020F0302020204030203" pitchFamily="34" charset="77"/>
                </a:rPr>
                <a:t>Children</a:t>
              </a:r>
              <a:endParaRPr lang="en-IN" sz="1600">
                <a:latin typeface="Lato Light" panose="020F0302020204030203" pitchFamily="34" charset="77"/>
              </a:endParaRPr>
            </a:p>
          </p:txBody>
        </p:sp>
      </p:grpSp>
    </p:spTree>
    <p:extLst>
      <p:ext uri="{BB962C8B-B14F-4D97-AF65-F5344CB8AC3E}">
        <p14:creationId xmlns:p14="http://schemas.microsoft.com/office/powerpoint/2010/main" val="1877102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1508076" y="386559"/>
            <a:ext cx="10455324" cy="599066"/>
          </a:xfrm>
        </p:spPr>
        <p:txBody>
          <a:bodyPr>
            <a:noAutofit/>
          </a:bodyPr>
          <a:lstStyle/>
          <a:p>
            <a:r>
              <a:rPr lang="en-GB" sz="3200"/>
              <a:t>WHAT MATTERS TO POLICY-MAKERS</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1508076" y="1176304"/>
            <a:ext cx="10083849" cy="5331020"/>
          </a:xfrm>
        </p:spPr>
        <p:txBody>
          <a:bodyPr/>
          <a:lstStyle/>
          <a:p>
            <a:r>
              <a:rPr lang="en-US" sz="1800" b="1"/>
              <a:t>National Education Policy (NEP) 2020</a:t>
            </a:r>
            <a:r>
              <a:rPr lang="en-US" sz="1800"/>
              <a:t> - </a:t>
            </a:r>
          </a:p>
          <a:p>
            <a:r>
              <a:rPr lang="en-US" sz="1800"/>
              <a:t>The </a:t>
            </a:r>
            <a:r>
              <a:rPr lang="en-US" sz="1800" b="1"/>
              <a:t>primary purpose of assessment will indeed be for learning</a:t>
            </a:r>
            <a:r>
              <a:rPr lang="en-US" sz="1800"/>
              <a:t>; it will help the teacher and student, and the entire schooling system, continuously revise teaching-learning processes to optimize learning and development for all students. This will be the underlying principle for assessment at all levels of education.</a:t>
            </a:r>
          </a:p>
          <a:p>
            <a:pPr marL="342900" indent="-342900">
              <a:buClr>
                <a:srgbClr val="00B0F0"/>
              </a:buClr>
              <a:buFont typeface="Wingdings" panose="05000000000000000000" pitchFamily="2" charset="2"/>
              <a:buChar char="§"/>
            </a:pPr>
            <a:r>
              <a:rPr lang="en-US" sz="1800"/>
              <a:t>shift from summative and primarily tests rote memorization skills to one that is more </a:t>
            </a:r>
            <a:r>
              <a:rPr lang="en-US" sz="1800" b="1"/>
              <a:t>regular and formative</a:t>
            </a:r>
            <a:r>
              <a:rPr lang="en-US" sz="1800"/>
              <a:t>, is more competency-based, …</a:t>
            </a:r>
            <a:r>
              <a:rPr lang="en-US" sz="1800" b="1"/>
              <a:t>tests higher-order skills, such as analysis, critical thinking</a:t>
            </a:r>
            <a:r>
              <a:rPr lang="en-US" sz="1800"/>
              <a:t>, and conceptual clarity (4.34)</a:t>
            </a:r>
          </a:p>
          <a:p>
            <a:pPr marL="342900" indent="-342900">
              <a:buClr>
                <a:srgbClr val="00B0F0"/>
              </a:buClr>
              <a:buFont typeface="Wingdings" panose="05000000000000000000" pitchFamily="2" charset="2"/>
              <a:buChar char="§"/>
            </a:pPr>
            <a:r>
              <a:rPr lang="en-US" sz="1800"/>
              <a:t>existing system of examinations shall be reformed to </a:t>
            </a:r>
            <a:r>
              <a:rPr lang="en-US" sz="1800" b="1"/>
              <a:t>eliminate the need for undertaking coaching classes </a:t>
            </a:r>
            <a:r>
              <a:rPr lang="en-US" sz="1800"/>
              <a:t>(4.37)</a:t>
            </a:r>
          </a:p>
          <a:p>
            <a:pPr marL="342900" indent="-342900">
              <a:buClr>
                <a:srgbClr val="00B0F0"/>
              </a:buClr>
              <a:buFont typeface="Wingdings" panose="05000000000000000000" pitchFamily="2" charset="2"/>
              <a:buChar char="§"/>
            </a:pPr>
            <a:r>
              <a:rPr lang="en-US" sz="1800"/>
              <a:t>school examinations in </a:t>
            </a:r>
            <a:r>
              <a:rPr lang="en-US" sz="1800" b="1"/>
              <a:t>Grades 3, 5, and 8</a:t>
            </a:r>
            <a:r>
              <a:rPr lang="en-US" sz="1800"/>
              <a:t>… along with relevant higher-order skills and application of knowledge in real-life situations… test </a:t>
            </a:r>
            <a:r>
              <a:rPr lang="en-US" sz="1800" b="1"/>
              <a:t>basic literacy, numeracy, and other foundational skills</a:t>
            </a:r>
            <a:r>
              <a:rPr lang="en-US" sz="1800"/>
              <a:t>. (4.40)</a:t>
            </a:r>
          </a:p>
          <a:p>
            <a:pPr marL="342900" indent="-342900">
              <a:buClr>
                <a:srgbClr val="00B0F0"/>
              </a:buClr>
              <a:buFont typeface="Wingdings" panose="05000000000000000000" pitchFamily="2" charset="2"/>
              <a:buChar char="§"/>
            </a:pPr>
            <a:r>
              <a:rPr lang="en-US" sz="1800" b="1"/>
              <a:t>assessment methods must be scientific, designed to continuously improve learning</a:t>
            </a:r>
            <a:r>
              <a:rPr lang="en-US" sz="1800"/>
              <a:t> and test the application of knowledge (12.1)</a:t>
            </a:r>
          </a:p>
          <a:p>
            <a:pPr marL="342900" indent="-342900">
              <a:buFont typeface="Wingdings" panose="05000000000000000000" pitchFamily="2" charset="2"/>
              <a:buChar char="§"/>
            </a:pPr>
            <a:endParaRPr lang="en-US" sz="1800"/>
          </a:p>
          <a:p>
            <a:r>
              <a:rPr lang="en-US" sz="1800" b="1"/>
              <a:t>NIPUN Bharat Mission -</a:t>
            </a:r>
            <a:endParaRPr lang="en-US" sz="1800"/>
          </a:p>
          <a:p>
            <a:r>
              <a:rPr lang="en-US" sz="1800"/>
              <a:t>Achieve universal foundational literacy and numeracy in primary school by 2025</a:t>
            </a:r>
            <a:endParaRPr lang="en-GB" sz="1800"/>
          </a:p>
        </p:txBody>
      </p:sp>
    </p:spTree>
    <p:extLst>
      <p:ext uri="{BB962C8B-B14F-4D97-AF65-F5344CB8AC3E}">
        <p14:creationId xmlns:p14="http://schemas.microsoft.com/office/powerpoint/2010/main" val="2606834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F9802-2BBA-7649-95A1-5E8B1BC7B6C6}"/>
              </a:ext>
            </a:extLst>
          </p:cNvPr>
          <p:cNvSpPr>
            <a:spLocks noGrp="1"/>
          </p:cNvSpPr>
          <p:nvPr>
            <p:ph type="title"/>
          </p:nvPr>
        </p:nvSpPr>
        <p:spPr>
          <a:xfrm>
            <a:off x="4565073" y="958802"/>
            <a:ext cx="7293554" cy="808616"/>
          </a:xfrm>
        </p:spPr>
        <p:txBody>
          <a:bodyPr>
            <a:normAutofit fontScale="90000"/>
          </a:bodyPr>
          <a:lstStyle/>
          <a:p>
            <a:r>
              <a:rPr lang="en-GB" sz="4000"/>
              <a:t>WHAT MATTERS TO</a:t>
            </a:r>
            <a:br>
              <a:rPr lang="en-GB" sz="4000"/>
            </a:br>
            <a:r>
              <a:rPr lang="en-GB" sz="4000"/>
              <a:t>TEACHERS</a:t>
            </a:r>
          </a:p>
        </p:txBody>
      </p:sp>
      <p:sp>
        <p:nvSpPr>
          <p:cNvPr id="4" name="Text Placeholder 3">
            <a:extLst>
              <a:ext uri="{FF2B5EF4-FFF2-40B4-BE49-F238E27FC236}">
                <a16:creationId xmlns:a16="http://schemas.microsoft.com/office/drawing/2014/main" id="{F464A143-32A5-174E-AE40-8DAE09F9955B}"/>
              </a:ext>
            </a:extLst>
          </p:cNvPr>
          <p:cNvSpPr>
            <a:spLocks noGrp="1"/>
          </p:cNvSpPr>
          <p:nvPr>
            <p:ph type="body" sz="quarter" idx="11"/>
          </p:nvPr>
        </p:nvSpPr>
        <p:spPr>
          <a:xfrm>
            <a:off x="4565073" y="2202828"/>
            <a:ext cx="7293554" cy="4079439"/>
          </a:xfrm>
        </p:spPr>
        <p:txBody>
          <a:bodyPr/>
          <a:lstStyle/>
          <a:p>
            <a:pPr marL="342900" indent="-342900">
              <a:lnSpc>
                <a:spcPct val="150000"/>
              </a:lnSpc>
              <a:spcBef>
                <a:spcPts val="1800"/>
              </a:spcBef>
              <a:buClr>
                <a:srgbClr val="00B0F0"/>
              </a:buClr>
              <a:buFont typeface="Wingdings" panose="05000000000000000000" pitchFamily="2" charset="2"/>
              <a:buChar char="§"/>
            </a:pPr>
            <a:r>
              <a:rPr lang="en-US" sz="1600"/>
              <a:t>Curricular subjects like </a:t>
            </a:r>
            <a:r>
              <a:rPr lang="en-US" sz="1600" b="1"/>
              <a:t>language and mathematics </a:t>
            </a:r>
            <a:r>
              <a:rPr lang="en-US" sz="1600"/>
              <a:t>outcomes tend to be considered more important, especially since successive annual surveys shows learning gaps in foundational literacy and numeracy skills</a:t>
            </a:r>
          </a:p>
          <a:p>
            <a:pPr marL="342900" indent="-342900">
              <a:lnSpc>
                <a:spcPct val="150000"/>
              </a:lnSpc>
              <a:spcBef>
                <a:spcPts val="1800"/>
              </a:spcBef>
              <a:buClr>
                <a:srgbClr val="00B0F0"/>
              </a:buClr>
              <a:buFont typeface="Wingdings" panose="05000000000000000000" pitchFamily="2" charset="2"/>
              <a:buChar char="§"/>
            </a:pPr>
            <a:r>
              <a:rPr lang="en-US" sz="1600" b="1"/>
              <a:t>Continuous and Comprehensive Evaluation (CCE)</a:t>
            </a:r>
            <a:r>
              <a:rPr lang="en-US" sz="1600"/>
              <a:t>, a system emphasizing formative assessments, did not lead to improvements in test scores,  and was considered time-consuming and “yet another </a:t>
            </a:r>
            <a:r>
              <a:rPr lang="en-US" sz="1600" b="1"/>
              <a:t>burdensome administrative requirement</a:t>
            </a:r>
            <a:r>
              <a:rPr lang="en-US" sz="1600"/>
              <a:t>, rather than a teaching aide” </a:t>
            </a:r>
          </a:p>
          <a:p>
            <a:pPr marL="342900" indent="-342900">
              <a:lnSpc>
                <a:spcPct val="150000"/>
              </a:lnSpc>
              <a:spcBef>
                <a:spcPts val="1800"/>
              </a:spcBef>
              <a:buClr>
                <a:srgbClr val="00B0F0"/>
              </a:buClr>
              <a:buFont typeface="Wingdings" panose="05000000000000000000" pitchFamily="2" charset="2"/>
              <a:buChar char="§"/>
            </a:pPr>
            <a:r>
              <a:rPr lang="en-US" sz="1600"/>
              <a:t>Teachers were </a:t>
            </a:r>
            <a:r>
              <a:rPr lang="en-US" sz="1600" b="1"/>
              <a:t>not using assessment data to improve teaching learning process</a:t>
            </a:r>
          </a:p>
          <a:p>
            <a:endParaRPr lang="en-GB" sz="1600"/>
          </a:p>
        </p:txBody>
      </p:sp>
      <p:pic>
        <p:nvPicPr>
          <p:cNvPr id="10" name="Picture 9" descr="A picture containing indoor, person&#10;&#10;Description automatically generated">
            <a:extLst>
              <a:ext uri="{FF2B5EF4-FFF2-40B4-BE49-F238E27FC236}">
                <a16:creationId xmlns:a16="http://schemas.microsoft.com/office/drawing/2014/main" id="{0898CB78-601B-D541-8EB4-09C9E1CFD16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4249271" cy="6793992"/>
          </a:xfrm>
          <a:prstGeom prst="rect">
            <a:avLst/>
          </a:prstGeom>
        </p:spPr>
      </p:pic>
    </p:spTree>
    <p:extLst>
      <p:ext uri="{BB962C8B-B14F-4D97-AF65-F5344CB8AC3E}">
        <p14:creationId xmlns:p14="http://schemas.microsoft.com/office/powerpoint/2010/main" val="2049544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1601382" y="783304"/>
            <a:ext cx="10455324" cy="599066"/>
          </a:xfrm>
        </p:spPr>
        <p:txBody>
          <a:bodyPr>
            <a:noAutofit/>
          </a:bodyPr>
          <a:lstStyle/>
          <a:p>
            <a:r>
              <a:rPr lang="en-GB" sz="4000"/>
              <a:t>WHAT MATTERS TO TEACHERS </a:t>
            </a:r>
            <a:r>
              <a:rPr lang="en-GB" sz="2400"/>
              <a:t>CONTINUED</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1732010" y="1606305"/>
            <a:ext cx="8727979" cy="4839709"/>
          </a:xfrm>
        </p:spPr>
        <p:txBody>
          <a:bodyPr/>
          <a:lstStyle/>
          <a:p>
            <a:pPr algn="just">
              <a:lnSpc>
                <a:spcPct val="150000"/>
              </a:lnSpc>
              <a:spcBef>
                <a:spcPts val="1200"/>
              </a:spcBef>
            </a:pPr>
            <a:r>
              <a:rPr lang="en-US" sz="1800" b="1"/>
              <a:t>So, what would teachers want from assessments?</a:t>
            </a:r>
          </a:p>
          <a:p>
            <a:pPr marL="800100" lvl="1" indent="-342900" algn="just">
              <a:lnSpc>
                <a:spcPct val="150000"/>
              </a:lnSpc>
              <a:spcBef>
                <a:spcPts val="600"/>
              </a:spcBef>
              <a:buFont typeface="+mj-lt"/>
              <a:buAutoNum type="arabicParenR"/>
            </a:pPr>
            <a:r>
              <a:rPr lang="en-US" sz="1800"/>
              <a:t>Simplicity</a:t>
            </a:r>
          </a:p>
          <a:p>
            <a:pPr marL="800100" lvl="1" indent="-342900" algn="just">
              <a:lnSpc>
                <a:spcPct val="150000"/>
              </a:lnSpc>
              <a:spcBef>
                <a:spcPts val="600"/>
              </a:spcBef>
              <a:buFont typeface="+mj-lt"/>
              <a:buAutoNum type="arabicParenR"/>
            </a:pPr>
            <a:r>
              <a:rPr lang="en-US" sz="1800"/>
              <a:t>Ease of administration</a:t>
            </a:r>
          </a:p>
          <a:p>
            <a:pPr marL="800100" lvl="1" indent="-342900" algn="just">
              <a:lnSpc>
                <a:spcPct val="150000"/>
              </a:lnSpc>
              <a:spcBef>
                <a:spcPts val="600"/>
              </a:spcBef>
              <a:buFont typeface="+mj-lt"/>
              <a:buAutoNum type="arabicParenR"/>
            </a:pPr>
            <a:r>
              <a:rPr lang="en-US" sz="1800"/>
              <a:t>Ease of recording</a:t>
            </a:r>
          </a:p>
          <a:p>
            <a:pPr algn="just">
              <a:lnSpc>
                <a:spcPct val="150000"/>
              </a:lnSpc>
              <a:spcBef>
                <a:spcPts val="2400"/>
              </a:spcBef>
            </a:pPr>
            <a:r>
              <a:rPr lang="en-US" sz="1800" b="1"/>
              <a:t>Areas for exploration:</a:t>
            </a:r>
          </a:p>
          <a:p>
            <a:pPr marL="342900" indent="-342900" algn="just">
              <a:lnSpc>
                <a:spcPct val="150000"/>
              </a:lnSpc>
              <a:spcBef>
                <a:spcPts val="600"/>
              </a:spcBef>
              <a:buClr>
                <a:srgbClr val="00B0F0"/>
              </a:buClr>
              <a:buFont typeface="Wingdings" panose="05000000000000000000" pitchFamily="2" charset="2"/>
              <a:buChar char="§"/>
            </a:pPr>
            <a:r>
              <a:rPr lang="en-US" sz="1800"/>
              <a:t>How might we design assessments that provide information to teachers about student’s holistic learning outcomes, but are not cumbersome or rigid?</a:t>
            </a:r>
          </a:p>
          <a:p>
            <a:pPr marL="342900" indent="-342900" algn="just">
              <a:lnSpc>
                <a:spcPct val="150000"/>
              </a:lnSpc>
              <a:spcBef>
                <a:spcPts val="600"/>
              </a:spcBef>
              <a:buClr>
                <a:srgbClr val="00B0F0"/>
              </a:buClr>
              <a:buFont typeface="Wingdings" panose="05000000000000000000" pitchFamily="2" charset="2"/>
              <a:buChar char="§"/>
            </a:pPr>
            <a:r>
              <a:rPr lang="en-US" sz="1800"/>
              <a:t>How might we enable teachers to share insights with parents and children?</a:t>
            </a:r>
          </a:p>
        </p:txBody>
      </p:sp>
    </p:spTree>
    <p:extLst>
      <p:ext uri="{BB962C8B-B14F-4D97-AF65-F5344CB8AC3E}">
        <p14:creationId xmlns:p14="http://schemas.microsoft.com/office/powerpoint/2010/main" val="3931937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1ACA87-742F-B14F-B339-9C30DA54CB87}"/>
              </a:ext>
            </a:extLst>
          </p:cNvPr>
          <p:cNvSpPr>
            <a:spLocks noGrp="1"/>
          </p:cNvSpPr>
          <p:nvPr>
            <p:ph type="body" sz="quarter" idx="11"/>
          </p:nvPr>
        </p:nvSpPr>
        <p:spPr>
          <a:xfrm>
            <a:off x="6570443" y="2060187"/>
            <a:ext cx="5065233" cy="4449327"/>
          </a:xfrm>
        </p:spPr>
        <p:txBody>
          <a:bodyPr/>
          <a:lstStyle/>
          <a:p>
            <a:pPr marL="342900" indent="-342900">
              <a:lnSpc>
                <a:spcPct val="100000"/>
              </a:lnSpc>
              <a:spcBef>
                <a:spcPts val="600"/>
              </a:spcBef>
              <a:buFont typeface="Wingdings" panose="05000000000000000000" pitchFamily="2" charset="2"/>
              <a:buChar char="§"/>
            </a:pPr>
            <a:r>
              <a:rPr lang="en-US" sz="1800"/>
              <a:t>What matters may differ across </a:t>
            </a:r>
            <a:br>
              <a:rPr lang="en-US" sz="1800"/>
            </a:br>
            <a:r>
              <a:rPr lang="en-US" sz="1800"/>
              <a:t>socio-economic criteria</a:t>
            </a:r>
          </a:p>
          <a:p>
            <a:pPr marL="342900" indent="-342900">
              <a:lnSpc>
                <a:spcPct val="100000"/>
              </a:lnSpc>
              <a:spcBef>
                <a:spcPts val="600"/>
              </a:spcBef>
              <a:buFont typeface="Wingdings" panose="05000000000000000000" pitchFamily="2" charset="2"/>
              <a:buChar char="§"/>
            </a:pPr>
            <a:r>
              <a:rPr lang="en-US" sz="1800"/>
              <a:t>Purpose of education - Good citizens</a:t>
            </a:r>
            <a:endParaRPr lang="en-US" sz="1800" baseline="30000"/>
          </a:p>
          <a:p>
            <a:pPr marL="342900" indent="-342900">
              <a:lnSpc>
                <a:spcPct val="100000"/>
              </a:lnSpc>
              <a:spcBef>
                <a:spcPts val="600"/>
              </a:spcBef>
              <a:buFont typeface="Wingdings" panose="05000000000000000000" pitchFamily="2" charset="2"/>
              <a:buChar char="§"/>
            </a:pPr>
            <a:r>
              <a:rPr lang="en-US" sz="1800"/>
              <a:t>Indicator of quality for parents - Exam results</a:t>
            </a:r>
          </a:p>
          <a:p>
            <a:pPr marL="342900" indent="-342900">
              <a:lnSpc>
                <a:spcPct val="100000"/>
              </a:lnSpc>
              <a:spcBef>
                <a:spcPts val="600"/>
              </a:spcBef>
              <a:buFont typeface="Wingdings" panose="05000000000000000000" pitchFamily="2" charset="2"/>
              <a:buChar char="§"/>
            </a:pPr>
            <a:r>
              <a:rPr lang="en-US" sz="1800"/>
              <a:t>Ability to get a job is considered important</a:t>
            </a:r>
          </a:p>
          <a:p>
            <a:pPr marL="342900" indent="-342900">
              <a:lnSpc>
                <a:spcPct val="100000"/>
              </a:lnSpc>
              <a:spcBef>
                <a:spcPts val="600"/>
              </a:spcBef>
              <a:buFont typeface="Wingdings" panose="05000000000000000000" pitchFamily="2" charset="2"/>
              <a:buChar char="§"/>
            </a:pPr>
            <a:r>
              <a:rPr lang="en-US" sz="1800"/>
              <a:t>Teachers and community leaders are key influencers, and shape parents’ perspectives </a:t>
            </a:r>
          </a:p>
          <a:p>
            <a:pPr marL="342900" indent="-342900">
              <a:lnSpc>
                <a:spcPct val="100000"/>
              </a:lnSpc>
              <a:spcBef>
                <a:spcPts val="600"/>
              </a:spcBef>
              <a:buFont typeface="Wingdings" panose="05000000000000000000" pitchFamily="2" charset="2"/>
              <a:buChar char="§"/>
            </a:pPr>
            <a:r>
              <a:rPr lang="en-US" sz="1800"/>
              <a:t>Learning outcome domains in demand - English language learning and computers (digital literacy)</a:t>
            </a:r>
          </a:p>
          <a:p>
            <a:pPr marL="0" indent="0">
              <a:lnSpc>
                <a:spcPct val="100000"/>
              </a:lnSpc>
              <a:buNone/>
            </a:pPr>
            <a:endParaRPr lang="en-GB" sz="1800"/>
          </a:p>
        </p:txBody>
      </p:sp>
      <p:pic>
        <p:nvPicPr>
          <p:cNvPr id="5" name="Picture 4" descr="A picture containing person, little, wooden&#10;&#10;Description automatically generated">
            <a:extLst>
              <a:ext uri="{FF2B5EF4-FFF2-40B4-BE49-F238E27FC236}">
                <a16:creationId xmlns:a16="http://schemas.microsoft.com/office/drawing/2014/main" id="{A902E894-3B87-554E-95D5-8950483AFA9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6096000" cy="6858000"/>
          </a:xfrm>
          <a:prstGeom prst="rect">
            <a:avLst/>
          </a:prstGeom>
        </p:spPr>
      </p:pic>
      <p:sp>
        <p:nvSpPr>
          <p:cNvPr id="6" name="Title 2">
            <a:extLst>
              <a:ext uri="{FF2B5EF4-FFF2-40B4-BE49-F238E27FC236}">
                <a16:creationId xmlns:a16="http://schemas.microsoft.com/office/drawing/2014/main" id="{C44DB0AC-F45D-2B40-B812-95AA13372AF6}"/>
              </a:ext>
            </a:extLst>
          </p:cNvPr>
          <p:cNvSpPr txBox="1">
            <a:spLocks/>
          </p:cNvSpPr>
          <p:nvPr/>
        </p:nvSpPr>
        <p:spPr>
          <a:xfrm>
            <a:off x="6423852" y="690103"/>
            <a:ext cx="5358416" cy="1239455"/>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r>
              <a:rPr lang="en-GB" sz="4000">
                <a:solidFill>
                  <a:srgbClr val="00B0F0"/>
                </a:solidFill>
              </a:rPr>
              <a:t>WHAT MATTERS</a:t>
            </a:r>
          </a:p>
          <a:p>
            <a:r>
              <a:rPr lang="en-GB" sz="4000">
                <a:solidFill>
                  <a:srgbClr val="00B0F0"/>
                </a:solidFill>
              </a:rPr>
              <a:t>TO PARENTS</a:t>
            </a:r>
          </a:p>
        </p:txBody>
      </p:sp>
    </p:spTree>
    <p:extLst>
      <p:ext uri="{BB962C8B-B14F-4D97-AF65-F5344CB8AC3E}">
        <p14:creationId xmlns:p14="http://schemas.microsoft.com/office/powerpoint/2010/main" val="1286813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eople, group&#10;&#10;Description automatically generated">
            <a:extLst>
              <a:ext uri="{FF2B5EF4-FFF2-40B4-BE49-F238E27FC236}">
                <a16:creationId xmlns:a16="http://schemas.microsoft.com/office/drawing/2014/main" id="{F15E5E6B-DB61-E347-9CC0-38D88970A4E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096000" y="0"/>
            <a:ext cx="6096000" cy="6872990"/>
          </a:xfrm>
          <a:prstGeom prst="rect">
            <a:avLst/>
          </a:prstGeom>
        </p:spPr>
      </p:pic>
      <p:sp>
        <p:nvSpPr>
          <p:cNvPr id="2" name="Text Placeholder 2">
            <a:extLst>
              <a:ext uri="{FF2B5EF4-FFF2-40B4-BE49-F238E27FC236}">
                <a16:creationId xmlns:a16="http://schemas.microsoft.com/office/drawing/2014/main" id="{ED8BEF26-D9B3-6948-B457-45E5F302B4B8}"/>
              </a:ext>
            </a:extLst>
          </p:cNvPr>
          <p:cNvSpPr txBox="1">
            <a:spLocks/>
          </p:cNvSpPr>
          <p:nvPr/>
        </p:nvSpPr>
        <p:spPr>
          <a:xfrm>
            <a:off x="535848" y="2408673"/>
            <a:ext cx="4680730" cy="44493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buNone/>
            </a:pPr>
            <a:r>
              <a:rPr lang="en-US" sz="1800" b="1">
                <a:latin typeface="CORESANSG-EXTRALIGHT" panose="020B0203030302020202" pitchFamily="34" charset="77"/>
              </a:rPr>
              <a:t>Areas for exploration:</a:t>
            </a:r>
            <a:br>
              <a:rPr lang="en-US" sz="1800">
                <a:latin typeface="CORESANSG-EXTRALIGHT" panose="020B0203030302020202" pitchFamily="34" charset="77"/>
              </a:rPr>
            </a:br>
            <a:endParaRPr lang="en-US" sz="1800">
              <a:latin typeface="CORESANSG-EXTRALIGHT" panose="020B0203030302020202" pitchFamily="34" charset="77"/>
            </a:endParaRPr>
          </a:p>
          <a:p>
            <a:pPr marL="342900" indent="-342900">
              <a:lnSpc>
                <a:spcPct val="100000"/>
              </a:lnSpc>
              <a:spcBef>
                <a:spcPts val="600"/>
              </a:spcBef>
              <a:buClr>
                <a:srgbClr val="00B0F0"/>
              </a:buClr>
              <a:buFont typeface="Wingdings" panose="05000000000000000000" pitchFamily="2" charset="2"/>
              <a:buChar char="§"/>
            </a:pPr>
            <a:r>
              <a:rPr lang="en-US" sz="1800">
                <a:latin typeface="CORESANSG-EXTRALIGHT" panose="020B0203030302020202" pitchFamily="34" charset="77"/>
              </a:rPr>
              <a:t>How might we simplify Learning Outcome definitions?</a:t>
            </a:r>
            <a:br>
              <a:rPr lang="en-US" sz="1800">
                <a:latin typeface="CORESANSG-EXTRALIGHT" panose="020B0203030302020202" pitchFamily="34" charset="77"/>
              </a:rPr>
            </a:br>
            <a:endParaRPr lang="en-US" sz="1800">
              <a:latin typeface="CORESANSG-EXTRALIGHT" panose="020B0203030302020202" pitchFamily="34" charset="77"/>
            </a:endParaRPr>
          </a:p>
          <a:p>
            <a:pPr marL="342900" indent="-342900">
              <a:lnSpc>
                <a:spcPct val="100000"/>
              </a:lnSpc>
              <a:spcBef>
                <a:spcPts val="600"/>
              </a:spcBef>
              <a:buClr>
                <a:srgbClr val="00B0F0"/>
              </a:buClr>
              <a:buFont typeface="Wingdings" panose="05000000000000000000" pitchFamily="2" charset="2"/>
              <a:buChar char="§"/>
            </a:pPr>
            <a:r>
              <a:rPr lang="en-US" sz="1800">
                <a:latin typeface="CORESANSG-EXTRALIGHT" panose="020B0203030302020202" pitchFamily="34" charset="77"/>
              </a:rPr>
              <a:t>How might we present LOs in a manner that most parents understand?</a:t>
            </a:r>
          </a:p>
          <a:p>
            <a:pPr marL="0" indent="0">
              <a:lnSpc>
                <a:spcPct val="100000"/>
              </a:lnSpc>
              <a:buFont typeface="Arial" panose="020B0604020202020204" pitchFamily="34" charset="0"/>
              <a:buNone/>
            </a:pPr>
            <a:endParaRPr lang="en-GB" sz="1800"/>
          </a:p>
        </p:txBody>
      </p:sp>
      <p:sp>
        <p:nvSpPr>
          <p:cNvPr id="4" name="Title 2">
            <a:extLst>
              <a:ext uri="{FF2B5EF4-FFF2-40B4-BE49-F238E27FC236}">
                <a16:creationId xmlns:a16="http://schemas.microsoft.com/office/drawing/2014/main" id="{DCB258BC-2457-D547-B5F3-542B74284CA8}"/>
              </a:ext>
            </a:extLst>
          </p:cNvPr>
          <p:cNvSpPr txBox="1">
            <a:spLocks/>
          </p:cNvSpPr>
          <p:nvPr/>
        </p:nvSpPr>
        <p:spPr>
          <a:xfrm>
            <a:off x="535848" y="1019886"/>
            <a:ext cx="5358416" cy="1239455"/>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r>
              <a:rPr lang="en-GB" sz="4000">
                <a:solidFill>
                  <a:srgbClr val="00B0F0"/>
                </a:solidFill>
              </a:rPr>
              <a:t>WHAT MATTERS TO</a:t>
            </a:r>
            <a:br>
              <a:rPr lang="en-GB" sz="4000">
                <a:solidFill>
                  <a:srgbClr val="00B0F0"/>
                </a:solidFill>
              </a:rPr>
            </a:br>
            <a:r>
              <a:rPr lang="en-GB" sz="4000">
                <a:solidFill>
                  <a:srgbClr val="00B0F0"/>
                </a:solidFill>
              </a:rPr>
              <a:t>PARENTS </a:t>
            </a:r>
            <a:r>
              <a:rPr lang="en-GB" sz="2400">
                <a:solidFill>
                  <a:srgbClr val="00B0F0"/>
                </a:solidFill>
              </a:rPr>
              <a:t>CONTINUED</a:t>
            </a:r>
          </a:p>
        </p:txBody>
      </p:sp>
    </p:spTree>
    <p:extLst>
      <p:ext uri="{BB962C8B-B14F-4D97-AF65-F5344CB8AC3E}">
        <p14:creationId xmlns:p14="http://schemas.microsoft.com/office/powerpoint/2010/main" val="3847251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FF7DEB-61D0-4440-B4C9-36170B3B40A4}"/>
              </a:ext>
            </a:extLst>
          </p:cNvPr>
          <p:cNvSpPr>
            <a:spLocks noGrp="1"/>
          </p:cNvSpPr>
          <p:nvPr>
            <p:ph type="title"/>
          </p:nvPr>
        </p:nvSpPr>
        <p:spPr>
          <a:xfrm>
            <a:off x="966435" y="1748245"/>
            <a:ext cx="8889598" cy="1325563"/>
          </a:xfrm>
        </p:spPr>
        <p:txBody>
          <a:bodyPr/>
          <a:lstStyle/>
          <a:p>
            <a:pPr algn="l"/>
            <a:r>
              <a:rPr lang="en-GB"/>
              <a:t>REFLECTIONS FROM OUR SELECTION PROCESS</a:t>
            </a:r>
          </a:p>
        </p:txBody>
      </p:sp>
      <p:sp>
        <p:nvSpPr>
          <p:cNvPr id="4" name="Text Placeholder 2">
            <a:extLst>
              <a:ext uri="{FF2B5EF4-FFF2-40B4-BE49-F238E27FC236}">
                <a16:creationId xmlns:a16="http://schemas.microsoft.com/office/drawing/2014/main" id="{AA3B6D6A-C309-584E-855F-FD1BB57A5DBD}"/>
              </a:ext>
            </a:extLst>
          </p:cNvPr>
          <p:cNvSpPr txBox="1">
            <a:spLocks/>
          </p:cNvSpPr>
          <p:nvPr/>
        </p:nvSpPr>
        <p:spPr>
          <a:xfrm>
            <a:off x="966435" y="3186406"/>
            <a:ext cx="9556660" cy="2919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rgbClr val="00B0F0"/>
              </a:buClr>
              <a:buFont typeface="Wingdings" panose="05000000000000000000" pitchFamily="2" charset="2"/>
              <a:buChar char="§"/>
            </a:pPr>
            <a:r>
              <a:rPr lang="en-US" sz="1800">
                <a:latin typeface="CORESANSG-EXTRALIGHT" panose="020B0203030302020202" pitchFamily="34" charset="77"/>
              </a:rPr>
              <a:t>Inter-disciplinary domains need to be unpacked further. E.g. Health and Nutrition</a:t>
            </a:r>
          </a:p>
          <a:p>
            <a:pPr marL="342900" indent="-342900">
              <a:lnSpc>
                <a:spcPct val="100000"/>
              </a:lnSpc>
              <a:buClr>
                <a:srgbClr val="00B0F0"/>
              </a:buClr>
              <a:buFont typeface="Wingdings" panose="05000000000000000000" pitchFamily="2" charset="2"/>
              <a:buChar char="§"/>
            </a:pPr>
            <a:r>
              <a:rPr lang="en-US" sz="1800">
                <a:latin typeface="CORESANSG-EXTRALIGHT" panose="020B0203030302020202" pitchFamily="34" charset="77"/>
              </a:rPr>
              <a:t>Concepts like resilience may resonate differently across contexts and stakeholders</a:t>
            </a:r>
          </a:p>
          <a:p>
            <a:pPr marL="342900" indent="-342900">
              <a:lnSpc>
                <a:spcPct val="100000"/>
              </a:lnSpc>
              <a:buClr>
                <a:srgbClr val="00B0F0"/>
              </a:buClr>
              <a:buFont typeface="Wingdings" panose="05000000000000000000" pitchFamily="2" charset="2"/>
              <a:buChar char="§"/>
            </a:pPr>
            <a:r>
              <a:rPr lang="en-US" sz="1800">
                <a:latin typeface="CORESANSG-EXTRALIGHT" panose="020B0203030302020202" pitchFamily="34" charset="77"/>
              </a:rPr>
              <a:t>SEL domains require more training </a:t>
            </a:r>
          </a:p>
          <a:p>
            <a:pPr marL="342900" indent="-342900">
              <a:lnSpc>
                <a:spcPct val="100000"/>
              </a:lnSpc>
              <a:buClr>
                <a:srgbClr val="00B0F0"/>
              </a:buClr>
              <a:buFont typeface="Wingdings" panose="05000000000000000000" pitchFamily="2" charset="2"/>
              <a:buChar char="§"/>
            </a:pPr>
            <a:r>
              <a:rPr lang="en-US" sz="1800">
                <a:latin typeface="CORESANSG-EXTRALIGHT" panose="020B0203030302020202" pitchFamily="34" charset="77"/>
              </a:rPr>
              <a:t>Domains like creativity may have sub-domains / parameters – does measuring it well mean that we need to design a comprehensive tool for creativity? When does comprehensive become complex?</a:t>
            </a:r>
          </a:p>
          <a:p>
            <a:pPr marL="342900" indent="-342900">
              <a:lnSpc>
                <a:spcPct val="100000"/>
              </a:lnSpc>
              <a:buClr>
                <a:srgbClr val="00B0F0"/>
              </a:buClr>
              <a:buFont typeface="Wingdings" panose="05000000000000000000" pitchFamily="2" charset="2"/>
              <a:buChar char="§"/>
            </a:pPr>
            <a:r>
              <a:rPr lang="en-IN" sz="1800">
                <a:latin typeface="CORESANSG-EXTRALIGHT" panose="020B0203030302020202" pitchFamily="34" charset="77"/>
                <a:ea typeface="Times New Roman" panose="02020603050405020304" pitchFamily="18" charset="0"/>
              </a:rPr>
              <a:t>The gap between standardized assessments and contextual reality has increased due to COVID-19. Expectation from children has not changed, and parents and teachers feel helpless. </a:t>
            </a:r>
            <a:endParaRPr lang="en-US" sz="1800">
              <a:latin typeface="CORESANSG-EXTRALIGHT" panose="020B0203030302020202" pitchFamily="34" charset="77"/>
            </a:endParaRPr>
          </a:p>
        </p:txBody>
      </p:sp>
    </p:spTree>
    <p:extLst>
      <p:ext uri="{BB962C8B-B14F-4D97-AF65-F5344CB8AC3E}">
        <p14:creationId xmlns:p14="http://schemas.microsoft.com/office/powerpoint/2010/main" val="2196379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6093C-4280-D945-B2C2-1BA481FEC795}"/>
              </a:ext>
            </a:extLst>
          </p:cNvPr>
          <p:cNvSpPr>
            <a:spLocks noGrp="1"/>
          </p:cNvSpPr>
          <p:nvPr>
            <p:ph type="body" sz="quarter" idx="13"/>
          </p:nvPr>
        </p:nvSpPr>
        <p:spPr>
          <a:xfrm>
            <a:off x="1161307" y="3429000"/>
            <a:ext cx="8889598" cy="2073686"/>
          </a:xfrm>
        </p:spPr>
        <p:txBody>
          <a:bodyPr/>
          <a:lstStyle/>
          <a:p>
            <a:pPr algn="just"/>
            <a:r>
              <a:rPr lang="en-US" sz="1800" b="1"/>
              <a:t>Areas for exploration:</a:t>
            </a:r>
          </a:p>
          <a:p>
            <a:pPr marL="342900" indent="-342900" algn="just">
              <a:buClr>
                <a:srgbClr val="00B0F0"/>
              </a:buClr>
              <a:buFont typeface="Wingdings" panose="05000000000000000000" pitchFamily="2" charset="2"/>
              <a:buChar char="§"/>
            </a:pPr>
            <a:r>
              <a:rPr lang="en-US" sz="1800"/>
              <a:t>How might we best contextualize the definitions of Learning Outcome domains?</a:t>
            </a:r>
          </a:p>
          <a:p>
            <a:pPr marL="342900" indent="-342900" algn="just">
              <a:buClr>
                <a:srgbClr val="00B0F0"/>
              </a:buClr>
              <a:buFont typeface="Wingdings" panose="05000000000000000000" pitchFamily="2" charset="2"/>
              <a:buChar char="§"/>
            </a:pPr>
            <a:r>
              <a:rPr lang="en-US" sz="1800"/>
              <a:t>How might we equip teachers with simple tools and techniques for SEL domains?</a:t>
            </a:r>
          </a:p>
          <a:p>
            <a:pPr marL="342900" indent="-342900" algn="just">
              <a:buClr>
                <a:srgbClr val="00B0F0"/>
              </a:buClr>
              <a:buFont typeface="Wingdings" panose="05000000000000000000" pitchFamily="2" charset="2"/>
              <a:buChar char="§"/>
            </a:pPr>
            <a:r>
              <a:rPr lang="en-US" sz="1800"/>
              <a:t>How might we have scientific methods for assessment, and at the same time, keep it simple for teachers, parents and children?</a:t>
            </a:r>
          </a:p>
          <a:p>
            <a:pPr marL="457200" indent="-457200" algn="l">
              <a:buClr>
                <a:srgbClr val="00B0F0"/>
              </a:buClr>
              <a:buFont typeface="Wingdings" pitchFamily="2" charset="2"/>
              <a:buChar char="§"/>
            </a:pPr>
            <a:endParaRPr lang="en-GB" sz="1800"/>
          </a:p>
        </p:txBody>
      </p:sp>
      <p:sp>
        <p:nvSpPr>
          <p:cNvPr id="4" name="Rectangle 3">
            <a:extLst>
              <a:ext uri="{FF2B5EF4-FFF2-40B4-BE49-F238E27FC236}">
                <a16:creationId xmlns:a16="http://schemas.microsoft.com/office/drawing/2014/main" id="{12E5546E-ADC4-A843-9C05-8DD55EFBA2DF}"/>
              </a:ext>
            </a:extLst>
          </p:cNvPr>
          <p:cNvSpPr/>
          <p:nvPr/>
        </p:nvSpPr>
        <p:spPr>
          <a:xfrm>
            <a:off x="4235115" y="0"/>
            <a:ext cx="5553777" cy="9914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ACC2458-D479-CB45-B2B2-5658B90AB914}"/>
              </a:ext>
            </a:extLst>
          </p:cNvPr>
          <p:cNvSpPr/>
          <p:nvPr/>
        </p:nvSpPr>
        <p:spPr>
          <a:xfrm>
            <a:off x="10452538" y="0"/>
            <a:ext cx="530330" cy="991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a:extLst>
              <a:ext uri="{FF2B5EF4-FFF2-40B4-BE49-F238E27FC236}">
                <a16:creationId xmlns:a16="http://schemas.microsoft.com/office/drawing/2014/main" id="{78730AA5-77E1-2B43-9BC8-EF961556A4F1}"/>
              </a:ext>
            </a:extLst>
          </p:cNvPr>
          <p:cNvSpPr txBox="1">
            <a:spLocks/>
          </p:cNvSpPr>
          <p:nvPr/>
        </p:nvSpPr>
        <p:spPr>
          <a:xfrm>
            <a:off x="1161307" y="1818822"/>
            <a:ext cx="888959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i="0" kern="1200">
                <a:solidFill>
                  <a:srgbClr val="00B0F0"/>
                </a:solidFill>
                <a:latin typeface="CORESANSG-REGULAR" panose="020B0503030302020202" pitchFamily="34" charset="77"/>
                <a:ea typeface="+mj-ea"/>
                <a:cs typeface="+mj-cs"/>
              </a:defRPr>
            </a:lvl1pPr>
          </a:lstStyle>
          <a:p>
            <a:pPr algn="l"/>
            <a:r>
              <a:rPr lang="en-GB"/>
              <a:t>REFLECTIONS FROM OUR SELECTION PROCESS </a:t>
            </a:r>
            <a:r>
              <a:rPr lang="en-GB" sz="2400"/>
              <a:t>CONTINUED</a:t>
            </a:r>
          </a:p>
        </p:txBody>
      </p:sp>
    </p:spTree>
    <p:extLst>
      <p:ext uri="{BB962C8B-B14F-4D97-AF65-F5344CB8AC3E}">
        <p14:creationId xmlns:p14="http://schemas.microsoft.com/office/powerpoint/2010/main" val="2679169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72C56E-8B51-4A4D-890D-0638205A870A}"/>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3" name="Title 1">
            <a:extLst>
              <a:ext uri="{FF2B5EF4-FFF2-40B4-BE49-F238E27FC236}">
                <a16:creationId xmlns:a16="http://schemas.microsoft.com/office/drawing/2014/main" id="{C4C682E0-3C78-714E-A81B-0378169636B2}"/>
              </a:ext>
            </a:extLst>
          </p:cNvPr>
          <p:cNvSpPr txBox="1">
            <a:spLocks/>
          </p:cNvSpPr>
          <p:nvPr/>
        </p:nvSpPr>
        <p:spPr>
          <a:xfrm>
            <a:off x="868338" y="585902"/>
            <a:ext cx="10455324" cy="599066"/>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r>
              <a:rPr lang="en-GB" sz="3200">
                <a:solidFill>
                  <a:srgbClr val="00B0F0"/>
                </a:solidFill>
              </a:rPr>
              <a:t>LEARNING OUTCOME DOMAINS </a:t>
            </a:r>
            <a:r>
              <a:rPr lang="en-GB" sz="2400">
                <a:solidFill>
                  <a:srgbClr val="00B0F0"/>
                </a:solidFill>
              </a:rPr>
              <a:t>SELECTED IN INDIA</a:t>
            </a:r>
          </a:p>
        </p:txBody>
      </p:sp>
      <p:sp>
        <p:nvSpPr>
          <p:cNvPr id="4" name="Text Placeholder 2">
            <a:extLst>
              <a:ext uri="{FF2B5EF4-FFF2-40B4-BE49-F238E27FC236}">
                <a16:creationId xmlns:a16="http://schemas.microsoft.com/office/drawing/2014/main" id="{7E381BDA-D5A4-444E-AD58-6A3E53959F28}"/>
              </a:ext>
            </a:extLst>
          </p:cNvPr>
          <p:cNvSpPr txBox="1">
            <a:spLocks/>
          </p:cNvSpPr>
          <p:nvPr/>
        </p:nvSpPr>
        <p:spPr>
          <a:xfrm>
            <a:off x="868338" y="3808966"/>
            <a:ext cx="10083849" cy="2438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600"/>
              </a:spcBef>
              <a:buClr>
                <a:srgbClr val="00B0F0"/>
              </a:buClr>
              <a:buFont typeface="Wingdings" pitchFamily="2" charset="2"/>
              <a:buChar char="§"/>
            </a:pPr>
            <a:r>
              <a:rPr lang="en-US" sz="1800"/>
              <a:t>The 2 + 3 model of selecting Learning Outcomes in Schools2030 considers the reality of the Indian context, where Literacy and Numeracy will be measured for each cohort</a:t>
            </a:r>
          </a:p>
          <a:p>
            <a:pPr>
              <a:lnSpc>
                <a:spcPts val="2400"/>
              </a:lnSpc>
              <a:spcBef>
                <a:spcPts val="600"/>
              </a:spcBef>
              <a:buClr>
                <a:srgbClr val="00B0F0"/>
              </a:buClr>
              <a:buFont typeface="Wingdings" pitchFamily="2" charset="2"/>
              <a:buChar char="§"/>
            </a:pPr>
            <a:r>
              <a:rPr lang="en-US" sz="1800"/>
              <a:t>New areas like Creativity, that are most relevant to teachers, parents and children, will be included</a:t>
            </a:r>
          </a:p>
          <a:p>
            <a:pPr>
              <a:lnSpc>
                <a:spcPts val="2400"/>
              </a:lnSpc>
              <a:spcBef>
                <a:spcPts val="600"/>
              </a:spcBef>
              <a:buClr>
                <a:srgbClr val="00B0F0"/>
              </a:buClr>
              <a:buFont typeface="Wingdings" pitchFamily="2" charset="2"/>
              <a:buChar char="§"/>
            </a:pPr>
            <a:r>
              <a:rPr lang="en-US" sz="1800"/>
              <a:t>AKF has a key role in this process to balance the power dynamics</a:t>
            </a:r>
          </a:p>
          <a:p>
            <a:pPr marL="800100" lvl="1" indent="-342900">
              <a:lnSpc>
                <a:spcPts val="2400"/>
              </a:lnSpc>
              <a:spcBef>
                <a:spcPts val="600"/>
              </a:spcBef>
              <a:buFont typeface="+mj-lt"/>
              <a:buAutoNum type="arabicParenR"/>
            </a:pPr>
            <a:r>
              <a:rPr lang="en-US" sz="1800"/>
              <a:t>Consultative approach towards selection</a:t>
            </a:r>
          </a:p>
          <a:p>
            <a:pPr marL="800100" lvl="1" indent="-342900">
              <a:lnSpc>
                <a:spcPts val="2400"/>
              </a:lnSpc>
              <a:spcBef>
                <a:spcPts val="600"/>
              </a:spcBef>
              <a:buFont typeface="+mj-lt"/>
              <a:buAutoNum type="arabicParenR"/>
            </a:pPr>
            <a:r>
              <a:rPr lang="en-US" sz="1800"/>
              <a:t>HCD process involves teachers interviewing children, and understanding</a:t>
            </a:r>
            <a:br>
              <a:rPr lang="en-US" sz="1800"/>
            </a:br>
            <a:r>
              <a:rPr lang="en-US" sz="1800"/>
              <a:t>what matters to them</a:t>
            </a:r>
          </a:p>
          <a:p>
            <a:pPr marL="342900" indent="-342900">
              <a:lnSpc>
                <a:spcPts val="2400"/>
              </a:lnSpc>
              <a:spcBef>
                <a:spcPts val="600"/>
              </a:spcBef>
              <a:buFont typeface="Wingdings" panose="05000000000000000000" pitchFamily="2" charset="2"/>
              <a:buChar char="§"/>
            </a:pPr>
            <a:endParaRPr lang="en-US" sz="1800"/>
          </a:p>
        </p:txBody>
      </p:sp>
      <p:sp>
        <p:nvSpPr>
          <p:cNvPr id="5" name="TextBox 39">
            <a:extLst>
              <a:ext uri="{FF2B5EF4-FFF2-40B4-BE49-F238E27FC236}">
                <a16:creationId xmlns:a16="http://schemas.microsoft.com/office/drawing/2014/main" id="{FE768A5A-62CE-9E43-AF2C-C98319F0C22C}"/>
              </a:ext>
            </a:extLst>
          </p:cNvPr>
          <p:cNvSpPr txBox="1">
            <a:spLocks noChangeAspect="1"/>
          </p:cNvSpPr>
          <p:nvPr/>
        </p:nvSpPr>
        <p:spPr>
          <a:xfrm>
            <a:off x="868338" y="1333768"/>
            <a:ext cx="3958829" cy="375048"/>
          </a:xfrm>
          <a:prstGeom prst="rect">
            <a:avLst/>
          </a:prstGeom>
          <a:solidFill>
            <a:srgbClr val="4472C4"/>
          </a:solidFill>
          <a:ln w="6350" cap="flat" cmpd="sng" algn="ctr">
            <a:noFill/>
            <a:prstDash val="solid"/>
            <a:miter lim="800000"/>
          </a:ln>
          <a:effectLst/>
        </p:spPr>
        <p:txBody>
          <a:bodyPr>
            <a:spAutoFit/>
          </a:bodyPr>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ORESANSG-REGULAR" panose="020B0503030302020202" pitchFamily="34" charset="77"/>
                <a:ea typeface="+mn-ea"/>
                <a:cs typeface="+mn-cs"/>
              </a:rPr>
              <a:t>KNOWLEDGE</a:t>
            </a:r>
          </a:p>
        </p:txBody>
      </p:sp>
      <p:sp>
        <p:nvSpPr>
          <p:cNvPr id="6" name="TextBox 40">
            <a:extLst>
              <a:ext uri="{FF2B5EF4-FFF2-40B4-BE49-F238E27FC236}">
                <a16:creationId xmlns:a16="http://schemas.microsoft.com/office/drawing/2014/main" id="{F0CEDEDC-2DF6-2043-AEE4-7E77CC318AE8}"/>
              </a:ext>
            </a:extLst>
          </p:cNvPr>
          <p:cNvSpPr txBox="1">
            <a:spLocks noChangeAspect="1"/>
          </p:cNvSpPr>
          <p:nvPr/>
        </p:nvSpPr>
        <p:spPr>
          <a:xfrm>
            <a:off x="4928768" y="1329005"/>
            <a:ext cx="1889125" cy="375048"/>
          </a:xfrm>
          <a:prstGeom prst="rect">
            <a:avLst/>
          </a:prstGeom>
          <a:solidFill>
            <a:srgbClr val="ED7D31"/>
          </a:solidFill>
          <a:ln w="6350" cap="flat" cmpd="sng" algn="ctr">
            <a:noFill/>
            <a:prstDash val="solid"/>
            <a:miter lim="800000"/>
          </a:ln>
          <a:effectLst/>
        </p:spPr>
        <p:txBody>
          <a:bodyPr>
            <a:spAutoFit/>
          </a:bodyPr>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ORESANSG-REGULAR" panose="020B0503030302020202" pitchFamily="34" charset="77"/>
                <a:ea typeface="+mn-ea"/>
                <a:cs typeface="+mn-cs"/>
              </a:rPr>
              <a:t>SKILLS</a:t>
            </a:r>
          </a:p>
        </p:txBody>
      </p:sp>
      <p:sp>
        <p:nvSpPr>
          <p:cNvPr id="7" name="TextBox 41">
            <a:extLst>
              <a:ext uri="{FF2B5EF4-FFF2-40B4-BE49-F238E27FC236}">
                <a16:creationId xmlns:a16="http://schemas.microsoft.com/office/drawing/2014/main" id="{0F2D4DD7-3BF3-E347-93F2-6B692CE82DDE}"/>
              </a:ext>
            </a:extLst>
          </p:cNvPr>
          <p:cNvSpPr txBox="1">
            <a:spLocks noChangeAspect="1"/>
          </p:cNvSpPr>
          <p:nvPr/>
        </p:nvSpPr>
        <p:spPr>
          <a:xfrm>
            <a:off x="6919494" y="1329005"/>
            <a:ext cx="1906985" cy="375048"/>
          </a:xfrm>
          <a:prstGeom prst="rect">
            <a:avLst/>
          </a:prstGeom>
          <a:solidFill>
            <a:srgbClr val="70AD47"/>
          </a:solidFill>
          <a:ln w="6350" cap="flat" cmpd="sng" algn="ctr">
            <a:noFill/>
            <a:prstDash val="solid"/>
            <a:miter lim="800000"/>
          </a:ln>
          <a:effectLst/>
        </p:spPr>
        <p:txBody>
          <a:bodyPr>
            <a:spAutoFit/>
          </a:bodyPr>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ORESANSG-REGULAR" panose="020B0503030302020202" pitchFamily="34" charset="77"/>
                <a:ea typeface="+mn-ea"/>
                <a:cs typeface="+mn-cs"/>
              </a:rPr>
              <a:t>VALUES</a:t>
            </a:r>
          </a:p>
        </p:txBody>
      </p:sp>
      <p:sp>
        <p:nvSpPr>
          <p:cNvPr id="8" name="TextBox 42">
            <a:extLst>
              <a:ext uri="{FF2B5EF4-FFF2-40B4-BE49-F238E27FC236}">
                <a16:creationId xmlns:a16="http://schemas.microsoft.com/office/drawing/2014/main" id="{E8998C7D-B95B-9D40-89B7-730FC5B655E9}"/>
              </a:ext>
            </a:extLst>
          </p:cNvPr>
          <p:cNvSpPr txBox="1">
            <a:spLocks noChangeAspect="1"/>
          </p:cNvSpPr>
          <p:nvPr/>
        </p:nvSpPr>
        <p:spPr>
          <a:xfrm>
            <a:off x="8925300" y="1333768"/>
            <a:ext cx="1905000" cy="375048"/>
          </a:xfrm>
          <a:prstGeom prst="rect">
            <a:avLst/>
          </a:prstGeom>
          <a:solidFill>
            <a:srgbClr val="FFC000"/>
          </a:solidFill>
          <a:ln w="6350" cap="flat" cmpd="sng" algn="ctr">
            <a:noFill/>
            <a:prstDash val="solid"/>
            <a:miter lim="800000"/>
          </a:ln>
          <a:effectLst/>
        </p:spPr>
        <p:txBody>
          <a:bodyPr>
            <a:spAutoFit/>
          </a:bodyPr>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ORESANSG-REGULAR" panose="020B0503030302020202" pitchFamily="34" charset="77"/>
                <a:ea typeface="+mn-ea"/>
                <a:cs typeface="+mn-cs"/>
              </a:rPr>
              <a:t>ATTITUDES</a:t>
            </a:r>
          </a:p>
        </p:txBody>
      </p:sp>
      <p:sp>
        <p:nvSpPr>
          <p:cNvPr id="9" name="Rounded Rectangle 47">
            <a:extLst>
              <a:ext uri="{FF2B5EF4-FFF2-40B4-BE49-F238E27FC236}">
                <a16:creationId xmlns:a16="http://schemas.microsoft.com/office/drawing/2014/main" id="{1D222EC7-DD96-3749-98DD-5F3C44BB5032}"/>
              </a:ext>
            </a:extLst>
          </p:cNvPr>
          <p:cNvSpPr>
            <a:spLocks noChangeAspect="1"/>
          </p:cNvSpPr>
          <p:nvPr/>
        </p:nvSpPr>
        <p:spPr>
          <a:xfrm>
            <a:off x="868338" y="1858836"/>
            <a:ext cx="1916906" cy="1692671"/>
          </a:xfrm>
          <a:prstGeom prst="roundRect">
            <a:avLst>
              <a:gd name="adj" fmla="val 0"/>
            </a:avLst>
          </a:prstGeom>
          <a:solidFill>
            <a:srgbClr val="E7E6E6"/>
          </a:solidFill>
          <a:ln w="12700" cap="flat" cmpd="sng" algn="ctr">
            <a:noFill/>
            <a:prstDash val="solid"/>
            <a:miter lim="800000"/>
          </a:ln>
          <a:effectLst/>
        </p:spPr>
        <p:txBody>
          <a:bodyPr lIns="40500" tIns="40500" rIns="0" bIns="40500"/>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257084"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rPr>
              <a:t>ACADEMIC PROFICIENCIES</a:t>
            </a:r>
          </a:p>
          <a:p>
            <a:pPr marL="0" marR="0" lvl="0" indent="0" algn="l" defTabSz="257084" rtl="0" eaLnBrk="1" fontAlgn="auto" latinLnBrk="0" hangingPunct="1">
              <a:lnSpc>
                <a:spcPct val="114000"/>
              </a:lnSpc>
              <a:spcBef>
                <a:spcPts val="0"/>
              </a:spcBef>
              <a:spcAft>
                <a:spcPts val="0"/>
              </a:spcAft>
              <a:buClrTx/>
              <a:buSzTx/>
              <a:buFontTx/>
              <a:buNone/>
              <a:tabLst/>
              <a:defRPr/>
            </a:pPr>
            <a:endParaRPr kumimoji="0" lang="en-US" sz="900" b="0"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endParaRPr>
          </a:p>
          <a:p>
            <a:pPr marL="128588" marR="0" lvl="0" indent="-128588" algn="l" defTabSz="2570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rPr>
              <a:t>Literacy</a:t>
            </a:r>
          </a:p>
          <a:p>
            <a:pPr marL="128588" marR="0" lvl="0" indent="-128588" algn="l" defTabSz="2570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rPr>
              <a:t>Numeracy &amp; mathematics</a:t>
            </a:r>
          </a:p>
          <a:p>
            <a:pPr marL="128588" marR="0" lvl="0" indent="-128588" algn="l" defTabSz="25708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endParaRPr>
          </a:p>
        </p:txBody>
      </p:sp>
      <p:sp>
        <p:nvSpPr>
          <p:cNvPr id="10" name="Rounded Rectangle 48">
            <a:extLst>
              <a:ext uri="{FF2B5EF4-FFF2-40B4-BE49-F238E27FC236}">
                <a16:creationId xmlns:a16="http://schemas.microsoft.com/office/drawing/2014/main" id="{0B9B45D2-4C18-B141-BA07-D8379C0AA9A2}"/>
              </a:ext>
            </a:extLst>
          </p:cNvPr>
          <p:cNvSpPr>
            <a:spLocks noChangeAspect="1"/>
          </p:cNvSpPr>
          <p:nvPr/>
        </p:nvSpPr>
        <p:spPr>
          <a:xfrm>
            <a:off x="2882877" y="1858836"/>
            <a:ext cx="1938734" cy="1670844"/>
          </a:xfrm>
          <a:prstGeom prst="roundRect">
            <a:avLst>
              <a:gd name="adj" fmla="val 0"/>
            </a:avLst>
          </a:prstGeom>
          <a:solidFill>
            <a:srgbClr val="E7E6E6"/>
          </a:solidFill>
          <a:ln w="12700" cap="flat" cmpd="sng" algn="ctr">
            <a:noFill/>
            <a:prstDash val="solid"/>
            <a:miter lim="800000"/>
          </a:ln>
          <a:effectLst/>
        </p:spPr>
        <p:txBody>
          <a:bodyPr lIns="40500" tIns="40500" rIns="0" bIns="40500"/>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257084"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rPr>
              <a:t>INTERDISCIPLINARY KNOWLEDGE </a:t>
            </a:r>
          </a:p>
          <a:p>
            <a:pPr marL="0" marR="0" lvl="0" indent="0" algn="l" defTabSz="257084" rtl="0" eaLnBrk="1" fontAlgn="auto" latinLnBrk="0" hangingPunct="1">
              <a:lnSpc>
                <a:spcPct val="114000"/>
              </a:lnSpc>
              <a:spcBef>
                <a:spcPts val="0"/>
              </a:spcBef>
              <a:spcAft>
                <a:spcPts val="0"/>
              </a:spcAft>
              <a:buClrTx/>
              <a:buSzTx/>
              <a:buFontTx/>
              <a:buNone/>
              <a:tabLst/>
              <a:defRPr/>
            </a:pPr>
            <a:endParaRPr kumimoji="0" lang="en-US" sz="900" b="0"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endParaRP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Science</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Health &amp; nutrition</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Humanities</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Arts &amp; culture</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050" b="1"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Digital literacy, technology &amp; media</a:t>
            </a:r>
          </a:p>
          <a:p>
            <a:pPr marL="128588" marR="0" lvl="0" indent="-128588"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ysClr val="windowText" lastClr="000000">
                  <a:lumMod val="75000"/>
                  <a:lumOff val="25000"/>
                </a:sysClr>
              </a:solidFill>
              <a:effectLst/>
              <a:uLnTx/>
              <a:uFillTx/>
              <a:latin typeface="CORESANSG-REGULAR" panose="020B0503030302020202" pitchFamily="34" charset="77"/>
              <a:ea typeface="+mn-ea"/>
              <a:cs typeface="+mn-cs"/>
            </a:endParaRPr>
          </a:p>
          <a:p>
            <a:pPr marL="128588" marR="0" lvl="0" indent="-128588"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ysClr val="windowText" lastClr="000000">
                  <a:lumMod val="75000"/>
                  <a:lumOff val="25000"/>
                </a:sysClr>
              </a:solidFill>
              <a:effectLst/>
              <a:uLnTx/>
              <a:uFillTx/>
              <a:latin typeface="CORESANSG-REGULAR"/>
              <a:ea typeface="+mn-ea"/>
              <a:cs typeface="+mn-cs"/>
            </a:endParaRPr>
          </a:p>
          <a:p>
            <a:pPr marL="128588" marR="0" lvl="0" indent="-128588"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ysClr val="windowText" lastClr="000000">
                  <a:lumMod val="75000"/>
                  <a:lumOff val="25000"/>
                </a:sysClr>
              </a:solidFill>
              <a:effectLst/>
              <a:uLnTx/>
              <a:uFillTx/>
              <a:latin typeface="CORESANSG-REGULAR" panose="020B0503030302020202" pitchFamily="34" charset="77"/>
              <a:ea typeface="+mn-ea"/>
              <a:cs typeface="+mn-cs"/>
            </a:endParaRPr>
          </a:p>
        </p:txBody>
      </p:sp>
      <p:sp>
        <p:nvSpPr>
          <p:cNvPr id="11" name="Rounded Rectangle 49">
            <a:extLst>
              <a:ext uri="{FF2B5EF4-FFF2-40B4-BE49-F238E27FC236}">
                <a16:creationId xmlns:a16="http://schemas.microsoft.com/office/drawing/2014/main" id="{F4AB3399-B4C5-FF41-B025-C49E0DF98CEA}"/>
              </a:ext>
            </a:extLst>
          </p:cNvPr>
          <p:cNvSpPr>
            <a:spLocks noChangeAspect="1"/>
          </p:cNvSpPr>
          <p:nvPr/>
        </p:nvSpPr>
        <p:spPr>
          <a:xfrm>
            <a:off x="4928768" y="1857645"/>
            <a:ext cx="1889125" cy="1651000"/>
          </a:xfrm>
          <a:prstGeom prst="roundRect">
            <a:avLst>
              <a:gd name="adj" fmla="val 0"/>
            </a:avLst>
          </a:prstGeom>
          <a:solidFill>
            <a:srgbClr val="E7E6E6"/>
          </a:solidFill>
          <a:ln w="12700" cap="flat" cmpd="sng" algn="ctr">
            <a:noFill/>
            <a:prstDash val="solid"/>
            <a:miter lim="800000"/>
          </a:ln>
          <a:effectLst/>
        </p:spPr>
        <p:txBody>
          <a:bodyPr lIns="40500" tIns="40500" rIns="0" bIns="40500"/>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257084"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rPr>
              <a:t>21</a:t>
            </a:r>
            <a:r>
              <a:rPr kumimoji="0" lang="en-US" sz="1050" b="1" i="0" u="none" strike="noStrike" kern="1200" cap="none" spc="0" normalizeH="0" baseline="3000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rPr>
              <a:t>st</a:t>
            </a:r>
            <a:r>
              <a:rPr kumimoji="0" lang="en-US" sz="1050" b="1"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rPr>
              <a:t> CENTURY SKILLS</a:t>
            </a:r>
          </a:p>
          <a:p>
            <a:pPr marR="0" lvl="0" algn="l" defTabSz="257084" rtl="0" eaLnBrk="1" fontAlgn="auto" latinLnBrk="0" hangingPunct="1">
              <a:lnSpc>
                <a:spcPct val="114000"/>
              </a:lnSpc>
              <a:spcBef>
                <a:spcPts val="0"/>
              </a:spcBef>
              <a:spcAft>
                <a:spcPts val="0"/>
              </a:spcAft>
              <a:buClrTx/>
              <a:buSzTx/>
              <a:tabLst/>
              <a:defRPr/>
            </a:pPr>
            <a:endParaRPr kumimoji="0" lang="en-US" sz="900" b="0"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endParaRPr>
          </a:p>
          <a:p>
            <a:pPr marL="128588" marR="0" lvl="0" indent="-128588"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ysClr val="windowText" lastClr="000000">
                    <a:lumMod val="75000"/>
                    <a:lumOff val="25000"/>
                  </a:sysClr>
                </a:solidFill>
                <a:effectLst/>
                <a:uLnTx/>
                <a:uFillTx/>
                <a:latin typeface="CORESANSG-REGULAR" panose="020B0503030302020202" pitchFamily="34" charset="77"/>
                <a:ea typeface="+mn-ea"/>
                <a:cs typeface="+mn-cs"/>
              </a:rPr>
              <a:t>Communication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1" i="0" u="none" strike="noStrike" kern="1200" cap="none" spc="0" normalizeH="0" baseline="0" noProof="0">
                <a:ln>
                  <a:noFill/>
                </a:ln>
                <a:solidFill>
                  <a:sysClr val="windowText" lastClr="000000">
                    <a:lumMod val="75000"/>
                    <a:lumOff val="25000"/>
                  </a:sysClr>
                </a:solidFill>
                <a:effectLst/>
                <a:uLnTx/>
                <a:uFillTx/>
                <a:latin typeface="CORESANSG-REGULAR"/>
                <a:ea typeface="+mn-ea"/>
                <a:cs typeface="+mn-cs"/>
              </a:rPr>
              <a:t>C</a:t>
            </a:r>
            <a:r>
              <a:rPr kumimoji="0" lang="en-GB" sz="1050" b="1"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ollaboration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1"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Creativity </a:t>
            </a:r>
            <a:endParaRPr kumimoji="0" lang="en-US" sz="1050" b="1"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endParaRP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Critical thinking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Leadership </a:t>
            </a:r>
            <a:endParaRPr kumimoji="0" lang="en-US"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endParaRP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Problem-solving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Entrepreneurship </a:t>
            </a:r>
            <a:endParaRPr kumimoji="0" lang="en-GB" sz="1050" b="0" i="0" u="none" strike="noStrike" kern="1200" cap="none" spc="0" normalizeH="0" baseline="0" noProof="0">
              <a:ln>
                <a:noFill/>
              </a:ln>
              <a:solidFill>
                <a:sysClr val="windowText" lastClr="000000"/>
              </a:solidFill>
              <a:effectLst/>
              <a:uLnTx/>
              <a:uFillTx/>
              <a:latin typeface="Calibri" panose="020F0502020204030204"/>
              <a:ea typeface="+mn-ea"/>
              <a:cs typeface="Calibri"/>
            </a:endParaRPr>
          </a:p>
        </p:txBody>
      </p:sp>
      <p:sp>
        <p:nvSpPr>
          <p:cNvPr id="12" name="Rounded Rectangle 50">
            <a:extLst>
              <a:ext uri="{FF2B5EF4-FFF2-40B4-BE49-F238E27FC236}">
                <a16:creationId xmlns:a16="http://schemas.microsoft.com/office/drawing/2014/main" id="{7DC1341F-4155-3B48-B768-629CC28B5B5D}"/>
              </a:ext>
            </a:extLst>
          </p:cNvPr>
          <p:cNvSpPr>
            <a:spLocks noChangeAspect="1"/>
          </p:cNvSpPr>
          <p:nvPr/>
        </p:nvSpPr>
        <p:spPr>
          <a:xfrm>
            <a:off x="6921479" y="1861813"/>
            <a:ext cx="1905000" cy="1664890"/>
          </a:xfrm>
          <a:prstGeom prst="roundRect">
            <a:avLst>
              <a:gd name="adj" fmla="val 0"/>
            </a:avLst>
          </a:prstGeom>
          <a:solidFill>
            <a:srgbClr val="E7E6E6"/>
          </a:solidFill>
          <a:ln w="12700" cap="flat" cmpd="sng" algn="ctr">
            <a:noFill/>
            <a:prstDash val="solid"/>
            <a:miter lim="800000"/>
          </a:ln>
          <a:effectLst/>
        </p:spPr>
        <p:txBody>
          <a:bodyPr lIns="40500" tIns="40500" rIns="0" bIns="40500"/>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257084"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rPr>
              <a:t>PLURALISTIC DISPOSITIONS</a:t>
            </a:r>
          </a:p>
          <a:p>
            <a:pPr marL="0" marR="0" lvl="0" indent="0" algn="l" defTabSz="257084" rtl="0" eaLnBrk="1" fontAlgn="auto" latinLnBrk="0" hangingPunct="1">
              <a:lnSpc>
                <a:spcPct val="114000"/>
              </a:lnSpc>
              <a:spcBef>
                <a:spcPts val="0"/>
              </a:spcBef>
              <a:spcAft>
                <a:spcPts val="0"/>
              </a:spcAft>
              <a:buClrTx/>
              <a:buSzTx/>
              <a:buFontTx/>
              <a:buNone/>
              <a:tabLst/>
              <a:defRPr/>
            </a:pPr>
            <a:endParaRPr kumimoji="0" lang="en-US" sz="900" b="1"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endParaRP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Reconciling tensions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Empathy </a:t>
            </a:r>
            <a:endParaRPr kumimoji="0" lang="en-US"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endParaRP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Relationship building</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Open mindedness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Respect for diversity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Resilience </a:t>
            </a:r>
            <a:endParaRPr kumimoji="0" lang="en-US"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endParaRP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endParaRPr kumimoji="0" lang="en-GB" sz="1050" b="0" i="0" u="none" strike="noStrike" kern="1200" cap="none" spc="0" normalizeH="0" baseline="0" noProof="0">
              <a:ln>
                <a:noFill/>
              </a:ln>
              <a:solidFill>
                <a:sysClr val="windowText" lastClr="000000">
                  <a:lumMod val="75000"/>
                  <a:lumOff val="25000"/>
                </a:sysClr>
              </a:solidFill>
              <a:effectLst/>
              <a:uLnTx/>
              <a:uFillTx/>
              <a:latin typeface="Calibri" panose="020F0502020204030204"/>
              <a:ea typeface="+mn-ea"/>
              <a:cs typeface="Calibri"/>
            </a:endParaRPr>
          </a:p>
          <a:p>
            <a:pPr marL="128588" marR="0" lvl="0" indent="-128588" algn="l" defTabSz="257084"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ysClr val="windowText" lastClr="000000"/>
              </a:solidFill>
              <a:effectLst/>
              <a:uLnTx/>
              <a:uFillTx/>
              <a:latin typeface="CORESANSG-LIGHT" panose="020B0303030302020202" pitchFamily="34" charset="77"/>
              <a:ea typeface="Open Sans" panose="020B0606030504020204" pitchFamily="34" charset="0"/>
              <a:cs typeface="Open Sans" panose="020B0606030504020204" pitchFamily="34" charset="0"/>
            </a:endParaRPr>
          </a:p>
        </p:txBody>
      </p:sp>
      <p:sp>
        <p:nvSpPr>
          <p:cNvPr id="13" name="Rounded Rectangle 51">
            <a:extLst>
              <a:ext uri="{FF2B5EF4-FFF2-40B4-BE49-F238E27FC236}">
                <a16:creationId xmlns:a16="http://schemas.microsoft.com/office/drawing/2014/main" id="{5348256C-C84D-AD4C-BE87-15A675D85E84}"/>
              </a:ext>
            </a:extLst>
          </p:cNvPr>
          <p:cNvSpPr>
            <a:spLocks noChangeAspect="1"/>
          </p:cNvSpPr>
          <p:nvPr/>
        </p:nvSpPr>
        <p:spPr>
          <a:xfrm>
            <a:off x="8929269" y="1861813"/>
            <a:ext cx="1901031" cy="1651000"/>
          </a:xfrm>
          <a:prstGeom prst="roundRect">
            <a:avLst>
              <a:gd name="adj" fmla="val 0"/>
            </a:avLst>
          </a:prstGeom>
          <a:solidFill>
            <a:srgbClr val="E7E6E6"/>
          </a:solidFill>
          <a:ln w="12700" cap="flat" cmpd="sng" algn="ctr">
            <a:noFill/>
            <a:prstDash val="solid"/>
            <a:miter lim="800000"/>
          </a:ln>
          <a:effectLst/>
        </p:spPr>
        <p:txBody>
          <a:bodyPr lIns="40500" tIns="40500" rIns="0" bIns="40500"/>
          <a:lstStyle>
            <a:defPPr>
              <a:defRPr lang="en-US"/>
            </a:defPPr>
            <a:lvl1pPr algn="l" defTabSz="912813" rtl="0" eaLnBrk="0" fontAlgn="base" hangingPunct="0">
              <a:spcBef>
                <a:spcPct val="0"/>
              </a:spcBef>
              <a:spcAft>
                <a:spcPct val="0"/>
              </a:spcAft>
              <a:defRPr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257084"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ysClr val="windowText" lastClr="000000">
                    <a:lumMod val="75000"/>
                    <a:lumOff val="25000"/>
                  </a:sysClr>
                </a:solidFill>
                <a:effectLst/>
                <a:uLnTx/>
                <a:uFillTx/>
                <a:latin typeface="CORESANSG-REGULAR" panose="020B0503030302020202" pitchFamily="34" charset="77"/>
                <a:ea typeface="Open Sans" panose="020B0606030504020204" pitchFamily="34" charset="0"/>
                <a:cs typeface="Open Sans" panose="020B0606030504020204" pitchFamily="34" charset="0"/>
              </a:rPr>
              <a:t>ETHICAL DISPOSITIONS</a:t>
            </a:r>
            <a:endParaRPr kumimoji="0" lang="en-US" sz="900" b="1" i="0" u="none" strike="noStrike" kern="1200" cap="none" spc="0" normalizeH="0" baseline="0" noProof="0">
              <a:ln>
                <a:noFill/>
              </a:ln>
              <a:solidFill>
                <a:sysClr val="windowText" lastClr="000000">
                  <a:lumMod val="75000"/>
                  <a:lumOff val="25000"/>
                </a:sysClr>
              </a:solidFill>
              <a:effectLst/>
              <a:uLnTx/>
              <a:uFillTx/>
              <a:latin typeface="CORESANSG-REGULAR" panose="020B0503030302020202" pitchFamily="34" charset="77"/>
              <a:ea typeface="Open Sans" panose="020B0606030504020204" pitchFamily="34" charset="0"/>
              <a:cs typeface="Open Sans" panose="020B0606030504020204" pitchFamily="34" charset="0"/>
            </a:endParaRPr>
          </a:p>
          <a:p>
            <a:pPr marL="0" marR="0" lvl="0" indent="0" algn="l" defTabSz="257084" rtl="0" eaLnBrk="1" fontAlgn="auto" latinLnBrk="0" hangingPunct="1">
              <a:lnSpc>
                <a:spcPct val="114000"/>
              </a:lnSpc>
              <a:spcBef>
                <a:spcPts val="0"/>
              </a:spcBef>
              <a:spcAft>
                <a:spcPts val="0"/>
              </a:spcAft>
              <a:buClrTx/>
              <a:buSzTx/>
              <a:buFontTx/>
              <a:buNone/>
              <a:tabLst/>
              <a:defRPr/>
            </a:pPr>
            <a:endParaRPr kumimoji="0" lang="en-US" sz="500" b="1" i="0" u="none" strike="noStrike" kern="1200" cap="none" spc="0" normalizeH="0" baseline="0" noProof="0">
              <a:ln>
                <a:noFill/>
              </a:ln>
              <a:solidFill>
                <a:sysClr val="windowText" lastClr="000000">
                  <a:lumMod val="75000"/>
                  <a:lumOff val="25000"/>
                </a:sysClr>
              </a:solidFill>
              <a:effectLst/>
              <a:uLnTx/>
              <a:uFillTx/>
              <a:latin typeface="CORESANSG-REGULAR" panose="020B0503030302020202" pitchFamily="34" charset="77"/>
              <a:ea typeface="Open Sans" panose="020B0606030504020204" pitchFamily="34" charset="0"/>
              <a:cs typeface="Open Sans" panose="020B0606030504020204" pitchFamily="34" charset="0"/>
            </a:endParaRP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1"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Self-awareness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Self-efficacy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Self-control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Civic engagement </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Ethical decision-making</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Respect for the environment</a:t>
            </a:r>
          </a:p>
          <a:p>
            <a:pPr marL="128588" marR="0" lvl="0" indent="-128588" algn="l" defTabSz="914332"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050" b="0" i="0" u="none" strike="noStrike" kern="1200" cap="none" spc="0" normalizeH="0" baseline="0" noProof="0">
                <a:ln>
                  <a:noFill/>
                </a:ln>
                <a:solidFill>
                  <a:sysClr val="windowText" lastClr="000000"/>
                </a:solidFill>
                <a:effectLst/>
                <a:uLnTx/>
                <a:uFillTx/>
                <a:latin typeface="Calibri" panose="020F0502020204030204"/>
                <a:ea typeface="+mn-lt"/>
                <a:cs typeface="Calibri" panose="020F0502020204030204"/>
              </a:rPr>
              <a:t>Taking responsibility </a:t>
            </a:r>
          </a:p>
        </p:txBody>
      </p:sp>
    </p:spTree>
    <p:extLst>
      <p:ext uri="{BB962C8B-B14F-4D97-AF65-F5344CB8AC3E}">
        <p14:creationId xmlns:p14="http://schemas.microsoft.com/office/powerpoint/2010/main" val="3588857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8F715C-FCF3-CD48-84DD-D72683E9D923}"/>
              </a:ext>
            </a:extLst>
          </p:cNvPr>
          <p:cNvSpPr>
            <a:spLocks noGrp="1"/>
          </p:cNvSpPr>
          <p:nvPr>
            <p:ph type="body" sz="quarter" idx="13"/>
          </p:nvPr>
        </p:nvSpPr>
        <p:spPr>
          <a:xfrm>
            <a:off x="2386013" y="886696"/>
            <a:ext cx="8286750" cy="612679"/>
          </a:xfrm>
        </p:spPr>
        <p:txBody>
          <a:bodyPr/>
          <a:lstStyle/>
          <a:p>
            <a:r>
              <a:rPr lang="en-GB" sz="2000"/>
              <a:t>Schools2030 works </a:t>
            </a:r>
            <a:r>
              <a:rPr lang="en-US" sz="2000">
                <a:latin typeface="CORESANSG-LIGHT" panose="020B0303030302020202" pitchFamily="34" charset="77"/>
              </a:rPr>
              <a:t>in </a:t>
            </a:r>
            <a:r>
              <a:rPr lang="en-US" sz="2000" b="1">
                <a:latin typeface="CORESANSG-LIGHT" panose="020B0303030302020202" pitchFamily="34" charset="77"/>
              </a:rPr>
              <a:t>1000 government schools </a:t>
            </a:r>
            <a:r>
              <a:rPr lang="en-US" sz="2000">
                <a:latin typeface="CORESANSG-LIGHT" panose="020B0303030302020202" pitchFamily="34" charset="77"/>
              </a:rPr>
              <a:t>and with </a:t>
            </a:r>
            <a:r>
              <a:rPr lang="en-US" sz="2000" b="1">
                <a:latin typeface="CORESANSG-LIGHT" panose="020B0303030302020202" pitchFamily="34" charset="77"/>
              </a:rPr>
              <a:t>National Advisory Committees </a:t>
            </a:r>
            <a:r>
              <a:rPr lang="en-US" sz="2000">
                <a:latin typeface="CORESANSG-LIGHT" panose="020B0303030302020202" pitchFamily="34" charset="77"/>
              </a:rPr>
              <a:t>across 10 countries</a:t>
            </a:r>
            <a:endParaRPr lang="en-GB" sz="2000"/>
          </a:p>
        </p:txBody>
      </p:sp>
      <p:sp>
        <p:nvSpPr>
          <p:cNvPr id="3" name="Title 2">
            <a:extLst>
              <a:ext uri="{FF2B5EF4-FFF2-40B4-BE49-F238E27FC236}">
                <a16:creationId xmlns:a16="http://schemas.microsoft.com/office/drawing/2014/main" id="{290820BB-7BD5-5146-B7A9-10929F9AE7EF}"/>
              </a:ext>
            </a:extLst>
          </p:cNvPr>
          <p:cNvSpPr>
            <a:spLocks noGrp="1"/>
          </p:cNvSpPr>
          <p:nvPr>
            <p:ph type="title"/>
          </p:nvPr>
        </p:nvSpPr>
        <p:spPr/>
        <p:txBody>
          <a:bodyPr>
            <a:normAutofit fontScale="90000"/>
          </a:bodyPr>
          <a:lstStyle/>
          <a:p>
            <a:r>
              <a:rPr lang="en-GB"/>
              <a:t>WHERE WE WORK</a:t>
            </a:r>
          </a:p>
        </p:txBody>
      </p:sp>
    </p:spTree>
    <p:extLst>
      <p:ext uri="{BB962C8B-B14F-4D97-AF65-F5344CB8AC3E}">
        <p14:creationId xmlns:p14="http://schemas.microsoft.com/office/powerpoint/2010/main" val="105890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FA1-5313-D848-9985-7A9AD1148CFE}"/>
              </a:ext>
            </a:extLst>
          </p:cNvPr>
          <p:cNvSpPr>
            <a:spLocks noGrp="1"/>
          </p:cNvSpPr>
          <p:nvPr>
            <p:ph type="title"/>
          </p:nvPr>
        </p:nvSpPr>
        <p:spPr>
          <a:xfrm>
            <a:off x="640702" y="5098364"/>
            <a:ext cx="8559282" cy="1040364"/>
          </a:xfrm>
        </p:spPr>
        <p:txBody>
          <a:bodyPr>
            <a:normAutofit fontScale="90000"/>
          </a:bodyPr>
          <a:lstStyle/>
          <a:p>
            <a:pPr>
              <a:lnSpc>
                <a:spcPct val="100000"/>
              </a:lnSpc>
            </a:pPr>
            <a:r>
              <a:rPr lang="en-GB" sz="1200"/>
              <a:t>References</a:t>
            </a:r>
            <a:br>
              <a:rPr lang="en-GB" sz="1000"/>
            </a:br>
            <a:br>
              <a:rPr lang="en-GB" sz="1000"/>
            </a:br>
            <a:r>
              <a:rPr lang="en-GB" sz="1000" i="1">
                <a:latin typeface="CORESANSG-THINITALIC" panose="020B0503030302020202" pitchFamily="34" charset="77"/>
              </a:rPr>
              <a:t>National Education Policy, 2020, Ministry of Education, Government of India</a:t>
            </a:r>
            <a:br>
              <a:rPr lang="en-GB" sz="1000" i="1">
                <a:latin typeface="CORESANSG-THINITALIC" panose="020B0503030302020202" pitchFamily="34" charset="77"/>
              </a:rPr>
            </a:br>
            <a:r>
              <a:rPr lang="en-GB" sz="1000" i="1">
                <a:latin typeface="CORESANSG-THINITALIC" panose="020B0503030302020202" pitchFamily="34" charset="77"/>
              </a:rPr>
              <a:t>Duflo E, Berry J, Mukerji S and Shotland M, 2015. </a:t>
            </a:r>
            <a:r>
              <a:rPr lang="en-US" sz="1000" i="1">
                <a:latin typeface="CORESANSG-THINITALIC" panose="020B0503030302020202" pitchFamily="34" charset="77"/>
              </a:rPr>
              <a:t>A wide-angle view of learning: evaluation of the CCE and LEP programmes in Haryana, India</a:t>
            </a:r>
            <a:br>
              <a:rPr lang="en-US" sz="1000" i="1">
                <a:latin typeface="CORESANSG-THINITALIC" panose="020B0503030302020202" pitchFamily="34" charset="77"/>
              </a:rPr>
            </a:br>
            <a:br>
              <a:rPr lang="en-US" sz="1000" i="1">
                <a:latin typeface="CORESANSG-THINITALIC" panose="020B0503030302020202" pitchFamily="34" charset="77"/>
              </a:rPr>
            </a:br>
            <a:r>
              <a:rPr lang="en-US" sz="1000" i="1">
                <a:latin typeface="CORESANSG-THINITALIC" panose="020B0503030302020202" pitchFamily="34" charset="77"/>
              </a:rPr>
              <a:t>Berry J, Kannan H, Mukerji S and Shotland M, 2018. Failure of Frequent Assessment: An Evaluation of India’s Continuous and Comprehensive Evaluation Program</a:t>
            </a:r>
            <a:br>
              <a:rPr lang="en-US" sz="1000" i="1">
                <a:latin typeface="CORESANSG-THINITALIC" panose="020B0503030302020202" pitchFamily="34" charset="77"/>
              </a:rPr>
            </a:br>
            <a:br>
              <a:rPr lang="en-US" sz="1000" i="1">
                <a:latin typeface="CORESANSG-THINITALIC" panose="020B0503030302020202" pitchFamily="34" charset="77"/>
              </a:rPr>
            </a:br>
            <a:r>
              <a:rPr lang="en-US" sz="1000" i="1">
                <a:latin typeface="CORESANSG-THINITALIC" panose="020B0503030302020202" pitchFamily="34" charset="77"/>
              </a:rPr>
              <a:t>Winthrop R, Ershadi M, 2021. Know Your Parents - A global study of family beliefs, motivations, and sources of information on schooling, Center for Universal Education at Brookings</a:t>
            </a:r>
            <a:br>
              <a:rPr lang="en-US" sz="1800"/>
            </a:br>
            <a:br>
              <a:rPr lang="en-US" sz="1800"/>
            </a:br>
            <a:br>
              <a:rPr lang="en-GB" sz="1800"/>
            </a:br>
            <a:endParaRPr lang="en-GB" sz="2800"/>
          </a:p>
        </p:txBody>
      </p:sp>
      <p:sp>
        <p:nvSpPr>
          <p:cNvPr id="4" name="Title 1">
            <a:extLst>
              <a:ext uri="{FF2B5EF4-FFF2-40B4-BE49-F238E27FC236}">
                <a16:creationId xmlns:a16="http://schemas.microsoft.com/office/drawing/2014/main" id="{58FD43C5-9487-F442-9305-38C441CB8224}"/>
              </a:ext>
            </a:extLst>
          </p:cNvPr>
          <p:cNvSpPr txBox="1">
            <a:spLocks/>
          </p:cNvSpPr>
          <p:nvPr/>
        </p:nvSpPr>
        <p:spPr>
          <a:xfrm>
            <a:off x="640702" y="1239454"/>
            <a:ext cx="8347364" cy="808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CORESANSG-REGULAR" panose="020B0503030302020202" pitchFamily="34" charset="77"/>
                <a:ea typeface="+mj-ea"/>
                <a:cs typeface="+mj-cs"/>
              </a:defRPr>
            </a:lvl1pPr>
          </a:lstStyle>
          <a:p>
            <a:r>
              <a:rPr lang="en-GB" dirty="0"/>
              <a:t>Thank you</a:t>
            </a:r>
          </a:p>
        </p:txBody>
      </p:sp>
      <p:sp>
        <p:nvSpPr>
          <p:cNvPr id="5" name="Text Placeholder 2">
            <a:extLst>
              <a:ext uri="{FF2B5EF4-FFF2-40B4-BE49-F238E27FC236}">
                <a16:creationId xmlns:a16="http://schemas.microsoft.com/office/drawing/2014/main" id="{1496099F-338F-2A4C-9BFC-05EC18100D80}"/>
              </a:ext>
            </a:extLst>
          </p:cNvPr>
          <p:cNvSpPr>
            <a:spLocks noGrp="1"/>
          </p:cNvSpPr>
          <p:nvPr>
            <p:ph type="body" sz="quarter" idx="10"/>
          </p:nvPr>
        </p:nvSpPr>
        <p:spPr>
          <a:xfrm>
            <a:off x="640702" y="2297214"/>
            <a:ext cx="8347364" cy="2106836"/>
          </a:xfrm>
        </p:spPr>
        <p:txBody>
          <a:bodyPr/>
          <a:lstStyle/>
          <a:p>
            <a:r>
              <a:rPr lang="en-GB" sz="1600" dirty="0"/>
              <a:t>Arjun Sanyal</a:t>
            </a:r>
          </a:p>
          <a:p>
            <a:r>
              <a:rPr lang="en-GB" sz="1600" dirty="0"/>
              <a:t>Senior Programme Officer – Education</a:t>
            </a:r>
          </a:p>
          <a:p>
            <a:r>
              <a:rPr lang="en-GB" sz="1600" dirty="0"/>
              <a:t>Aga Khan Foundation</a:t>
            </a:r>
          </a:p>
          <a:p>
            <a:r>
              <a:rPr lang="en-GB" sz="1600" dirty="0"/>
              <a:t>arjun.sanyal@@</a:t>
            </a:r>
            <a:r>
              <a:rPr lang="en-GB" sz="1600" dirty="0" err="1"/>
              <a:t>akdn.org</a:t>
            </a:r>
            <a:endParaRPr lang="en-GB" sz="1600" dirty="0"/>
          </a:p>
        </p:txBody>
      </p:sp>
    </p:spTree>
    <p:extLst>
      <p:ext uri="{BB962C8B-B14F-4D97-AF65-F5344CB8AC3E}">
        <p14:creationId xmlns:p14="http://schemas.microsoft.com/office/powerpoint/2010/main" val="2355271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D9E8-1120-8244-966C-40AB6C0247B5}"/>
              </a:ext>
            </a:extLst>
          </p:cNvPr>
          <p:cNvSpPr>
            <a:spLocks noGrp="1"/>
          </p:cNvSpPr>
          <p:nvPr>
            <p:ph type="title"/>
          </p:nvPr>
        </p:nvSpPr>
        <p:spPr>
          <a:xfrm>
            <a:off x="6722940" y="3567023"/>
            <a:ext cx="5624336" cy="1320689"/>
          </a:xfrm>
        </p:spPr>
        <p:txBody>
          <a:bodyPr>
            <a:normAutofit fontScale="90000"/>
          </a:bodyPr>
          <a:lstStyle/>
          <a:p>
            <a:r>
              <a:rPr lang="en-GB" sz="5300"/>
              <a:t>DEFINING WHAT</a:t>
            </a:r>
            <a:br>
              <a:rPr lang="en-GB" sz="5300"/>
            </a:br>
            <a:r>
              <a:rPr lang="en-GB" sz="5300"/>
              <a:t>GETS MEASURED</a:t>
            </a:r>
            <a:br>
              <a:rPr lang="en-GB"/>
            </a:br>
            <a:r>
              <a:rPr lang="en-GB" sz="3600"/>
              <a:t>IN UGANDA</a:t>
            </a:r>
          </a:p>
        </p:txBody>
      </p:sp>
    </p:spTree>
    <p:extLst>
      <p:ext uri="{BB962C8B-B14F-4D97-AF65-F5344CB8AC3E}">
        <p14:creationId xmlns:p14="http://schemas.microsoft.com/office/powerpoint/2010/main" val="3272087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0C25-EE0C-C941-B320-3B2768E76FC7}"/>
              </a:ext>
            </a:extLst>
          </p:cNvPr>
          <p:cNvSpPr>
            <a:spLocks noGrp="1"/>
          </p:cNvSpPr>
          <p:nvPr>
            <p:ph type="title"/>
          </p:nvPr>
        </p:nvSpPr>
        <p:spPr>
          <a:xfrm>
            <a:off x="2977811" y="3024692"/>
            <a:ext cx="8347364" cy="808616"/>
          </a:xfrm>
        </p:spPr>
        <p:txBody>
          <a:bodyPr>
            <a:noAutofit/>
          </a:bodyPr>
          <a:lstStyle/>
          <a:p>
            <a:r>
              <a:rPr lang="en-GB" sz="4800"/>
              <a:t>WHAT GETS MEASURED </a:t>
            </a:r>
            <a:br>
              <a:rPr lang="en-GB" sz="4800"/>
            </a:br>
            <a:r>
              <a:rPr lang="en-GB" sz="4800"/>
              <a:t>IN UGANDA?</a:t>
            </a:r>
          </a:p>
        </p:txBody>
      </p:sp>
    </p:spTree>
    <p:extLst>
      <p:ext uri="{BB962C8B-B14F-4D97-AF65-F5344CB8AC3E}">
        <p14:creationId xmlns:p14="http://schemas.microsoft.com/office/powerpoint/2010/main" val="1192870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8229B-A938-F545-92ED-DDE75FE86B4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55"/>
          <a:stretch/>
        </p:blipFill>
        <p:spPr>
          <a:xfrm>
            <a:off x="16272" y="0"/>
            <a:ext cx="12190412" cy="6858000"/>
          </a:xfrm>
          <a:prstGeom prst="rect">
            <a:avLst/>
          </a:prstGeom>
        </p:spPr>
      </p:pic>
      <p:sp>
        <p:nvSpPr>
          <p:cNvPr id="13" name="Rectangle 12">
            <a:extLst>
              <a:ext uri="{FF2B5EF4-FFF2-40B4-BE49-F238E27FC236}">
                <a16:creationId xmlns:a16="http://schemas.microsoft.com/office/drawing/2014/main" id="{C8EB44F2-4F2B-AE4C-A2B5-183146105E7C}"/>
              </a:ext>
            </a:extLst>
          </p:cNvPr>
          <p:cNvSpPr/>
          <p:nvPr/>
        </p:nvSpPr>
        <p:spPr>
          <a:xfrm>
            <a:off x="0" y="0"/>
            <a:ext cx="12190968"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5123" name="Shape 33">
            <a:extLst>
              <a:ext uri="{FF2B5EF4-FFF2-40B4-BE49-F238E27FC236}">
                <a16:creationId xmlns:a16="http://schemas.microsoft.com/office/drawing/2014/main" id="{9281506D-4786-3540-BAA8-699D82239D5E}"/>
              </a:ext>
            </a:extLst>
          </p:cNvPr>
          <p:cNvSpPr txBox="1">
            <a:spLocks noChangeArrowheads="1"/>
          </p:cNvSpPr>
          <p:nvPr/>
        </p:nvSpPr>
        <p:spPr bwMode="auto">
          <a:xfrm>
            <a:off x="-79495" y="2701925"/>
            <a:ext cx="1234995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80000"/>
              </a:lnSpc>
              <a:buSzPct val="25000"/>
            </a:pPr>
            <a:r>
              <a:rPr lang="en-US" altLang="en-PT" sz="4400" b="1">
                <a:solidFill>
                  <a:srgbClr val="FFFFFF"/>
                </a:solidFill>
                <a:latin typeface="CORESANSG-REGULAR" panose="020B0503030302020202" pitchFamily="34" charset="77"/>
                <a:sym typeface="Lato" panose="020F0502020204030203" pitchFamily="34" charset="77"/>
              </a:rPr>
              <a:t>WHO DECIDES WHAT</a:t>
            </a:r>
          </a:p>
          <a:p>
            <a:pPr algn="ctr">
              <a:lnSpc>
                <a:spcPct val="80000"/>
              </a:lnSpc>
              <a:buSzPct val="25000"/>
            </a:pPr>
            <a:r>
              <a:rPr lang="en-US" altLang="en-PT" sz="6000" b="1">
                <a:solidFill>
                  <a:srgbClr val="FFFFFF"/>
                </a:solidFill>
                <a:latin typeface="CORESANSG-REGULAR" panose="020B0503030302020202" pitchFamily="34" charset="77"/>
                <a:sym typeface="Lato" panose="020F0502020204030203" pitchFamily="34" charset="77"/>
              </a:rPr>
              <a:t>GETS MEASURED?</a:t>
            </a:r>
            <a:endParaRPr lang="en-US" altLang="en-PT" sz="6000">
              <a:solidFill>
                <a:srgbClr val="FFFFFF"/>
              </a:solidFill>
              <a:latin typeface="CORESANSG-REGULAR" panose="020B0503030302020202" pitchFamily="34" charset="77"/>
              <a:sym typeface="Lato" panose="020F0502020204030203" pitchFamily="34" charset="77"/>
            </a:endParaRPr>
          </a:p>
        </p:txBody>
      </p:sp>
      <p:sp>
        <p:nvSpPr>
          <p:cNvPr id="5124" name="Shape 34">
            <a:extLst>
              <a:ext uri="{FF2B5EF4-FFF2-40B4-BE49-F238E27FC236}">
                <a16:creationId xmlns:a16="http://schemas.microsoft.com/office/drawing/2014/main" id="{09B8E123-C96A-A64F-BC55-AB37C05E0CAE}"/>
              </a:ext>
            </a:extLst>
          </p:cNvPr>
          <p:cNvSpPr>
            <a:spLocks noChangeArrowheads="1"/>
          </p:cNvSpPr>
          <p:nvPr/>
        </p:nvSpPr>
        <p:spPr bwMode="auto">
          <a:xfrm>
            <a:off x="5373289" y="4154983"/>
            <a:ext cx="1284288" cy="153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PT" altLang="en-PT" sz="1800">
              <a:solidFill>
                <a:srgbClr val="FFFFFF"/>
              </a:solidFill>
              <a:latin typeface="Lato" panose="020F0502020204030203" pitchFamily="34" charset="77"/>
              <a:sym typeface="Lato" panose="020F0502020204030203" pitchFamily="34" charset="77"/>
            </a:endParaRP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page1image13895504">
            <a:extLst>
              <a:ext uri="{FF2B5EF4-FFF2-40B4-BE49-F238E27FC236}">
                <a16:creationId xmlns:a16="http://schemas.microsoft.com/office/drawing/2014/main" id="{538C3276-3C30-1C43-A049-199C513A8C8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1"/>
            <a:ext cx="9114548" cy="68741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4038E05-CD90-0342-A3FE-06DD44020C2A}"/>
              </a:ext>
            </a:extLst>
          </p:cNvPr>
          <p:cNvSpPr/>
          <p:nvPr/>
        </p:nvSpPr>
        <p:spPr>
          <a:xfrm>
            <a:off x="6825907" y="1702053"/>
            <a:ext cx="4577283" cy="34538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Shape 46">
            <a:extLst>
              <a:ext uri="{FF2B5EF4-FFF2-40B4-BE49-F238E27FC236}">
                <a16:creationId xmlns:a16="http://schemas.microsoft.com/office/drawing/2014/main" id="{B5ECF75F-4449-C049-A22F-28B202CC1D09}"/>
              </a:ext>
            </a:extLst>
          </p:cNvPr>
          <p:cNvSpPr txBox="1">
            <a:spLocks noChangeArrowheads="1"/>
          </p:cNvSpPr>
          <p:nvPr/>
        </p:nvSpPr>
        <p:spPr bwMode="auto">
          <a:xfrm>
            <a:off x="7270620" y="2140249"/>
            <a:ext cx="3687855" cy="257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nchor="t"/>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14000"/>
              </a:lnSpc>
            </a:pPr>
            <a:r>
              <a:rPr lang="en-US" sz="2800" dirty="0">
                <a:solidFill>
                  <a:schemeClr val="bg1"/>
                </a:solidFill>
                <a:latin typeface="CORESANSG-LIGHT" panose="020B0303030302020202" pitchFamily="34" charset="77"/>
              </a:rPr>
              <a:t>There are groups</a:t>
            </a:r>
          </a:p>
          <a:p>
            <a:pPr>
              <a:lnSpc>
                <a:spcPct val="114000"/>
              </a:lnSpc>
            </a:pPr>
            <a:r>
              <a:rPr lang="en-US" sz="2800" dirty="0">
                <a:solidFill>
                  <a:schemeClr val="bg1"/>
                </a:solidFill>
                <a:latin typeface="CORESANSG-LIGHT"/>
                <a:cs typeface="Arial"/>
              </a:rPr>
              <a:t>of people who contribute to the decision of what</a:t>
            </a:r>
          </a:p>
          <a:p>
            <a:pPr>
              <a:lnSpc>
                <a:spcPct val="114000"/>
              </a:lnSpc>
            </a:pPr>
            <a:r>
              <a:rPr lang="en-US" sz="2800" dirty="0">
                <a:solidFill>
                  <a:schemeClr val="bg1"/>
                </a:solidFill>
                <a:latin typeface="CORESANSG-LIGHT" panose="020B0303030302020202" pitchFamily="34" charset="77"/>
              </a:rPr>
              <a:t>gets measured.</a:t>
            </a:r>
            <a:endParaRPr lang="en-US" altLang="en-PT" sz="1500" dirty="0">
              <a:solidFill>
                <a:schemeClr val="bg1"/>
              </a:solidFill>
              <a:latin typeface="CoreSansG-Regular" panose="020B0503030302020202" pitchFamily="34" charset="77"/>
              <a:sym typeface="Lato" panose="020F0502020204030203" pitchFamily="34" charset="77"/>
            </a:endParaRPr>
          </a:p>
        </p:txBody>
      </p:sp>
    </p:spTree>
    <p:extLst>
      <p:ext uri="{BB962C8B-B14F-4D97-AF65-F5344CB8AC3E}">
        <p14:creationId xmlns:p14="http://schemas.microsoft.com/office/powerpoint/2010/main" val="741551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658F47-DF7D-FA48-ABE4-0C61B4CF4346}"/>
              </a:ext>
            </a:extLst>
          </p:cNvPr>
          <p:cNvSpPr txBox="1">
            <a:spLocks/>
          </p:cNvSpPr>
          <p:nvPr/>
        </p:nvSpPr>
        <p:spPr>
          <a:xfrm>
            <a:off x="727491" y="821317"/>
            <a:ext cx="8574665" cy="1242205"/>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r>
              <a:rPr lang="en-US" altLang="en-PT" sz="4000" spc="150" dirty="0">
                <a:solidFill>
                  <a:srgbClr val="00AEEF"/>
                </a:solidFill>
                <a:sym typeface="Lato" panose="020F0502020204030203" pitchFamily="34" charset="77"/>
              </a:rPr>
              <a:t>BUT WHICH GROUPS OF PEOPLE ARE THESE?</a:t>
            </a:r>
            <a:br>
              <a:rPr lang="en-US" altLang="en-PT" sz="4000" spc="150" dirty="0">
                <a:solidFill>
                  <a:srgbClr val="00AEEF"/>
                </a:solidFill>
                <a:sym typeface="Lato" panose="020F0502020204030203" pitchFamily="34" charset="77"/>
              </a:rPr>
            </a:br>
            <a:endParaRPr lang="en-GB" sz="4000" dirty="0"/>
          </a:p>
        </p:txBody>
      </p:sp>
      <p:sp>
        <p:nvSpPr>
          <p:cNvPr id="4" name="Text Placeholder 3">
            <a:extLst>
              <a:ext uri="{FF2B5EF4-FFF2-40B4-BE49-F238E27FC236}">
                <a16:creationId xmlns:a16="http://schemas.microsoft.com/office/drawing/2014/main" id="{044AE425-BF6E-E44B-B026-69195BD9D1A6}"/>
              </a:ext>
            </a:extLst>
          </p:cNvPr>
          <p:cNvSpPr txBox="1">
            <a:spLocks/>
          </p:cNvSpPr>
          <p:nvPr/>
        </p:nvSpPr>
        <p:spPr>
          <a:xfrm>
            <a:off x="727491" y="2306792"/>
            <a:ext cx="5368509" cy="3252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lr>
                <a:srgbClr val="00B0F0"/>
              </a:buClr>
              <a:buSzPct val="100000"/>
              <a:buFont typeface="Wingdings" pitchFamily="2" charset="2"/>
              <a:buChar char="§"/>
            </a:pPr>
            <a:r>
              <a:rPr lang="en-US" altLang="en-PT" sz="2400">
                <a:latin typeface="CORESANSG-LIGHT" panose="020B0303030302020202" pitchFamily="34" charset="77"/>
                <a:sym typeface="Lato" panose="020F0502020204030203" pitchFamily="34" charset="77"/>
              </a:rPr>
              <a:t>Ministry of Education</a:t>
            </a:r>
          </a:p>
          <a:p>
            <a:pPr marL="457200" indent="-457200">
              <a:lnSpc>
                <a:spcPct val="150000"/>
              </a:lnSpc>
              <a:buClr>
                <a:srgbClr val="00B0F0"/>
              </a:buClr>
              <a:buSzPct val="100000"/>
              <a:buFont typeface="Wingdings" pitchFamily="2" charset="2"/>
              <a:buChar char="§"/>
            </a:pPr>
            <a:r>
              <a:rPr lang="en-US" altLang="en-PT" sz="2400">
                <a:latin typeface="CORESANSG-LIGHT" panose="020B0303030302020202" pitchFamily="34" charset="77"/>
                <a:sym typeface="Lato" panose="020F0502020204030203" pitchFamily="34" charset="77"/>
              </a:rPr>
              <a:t>National Curriculum Development Centre </a:t>
            </a:r>
          </a:p>
          <a:p>
            <a:pPr marL="457200" indent="-457200">
              <a:lnSpc>
                <a:spcPct val="150000"/>
              </a:lnSpc>
              <a:buClr>
                <a:srgbClr val="00B0F0"/>
              </a:buClr>
              <a:buSzPct val="100000"/>
              <a:buFont typeface="Wingdings" pitchFamily="2" charset="2"/>
              <a:buChar char="§"/>
            </a:pPr>
            <a:r>
              <a:rPr lang="en-US" altLang="en-PT" sz="2400">
                <a:latin typeface="CORESANSG-LIGHT" panose="020B0303030302020202" pitchFamily="34" charset="77"/>
                <a:sym typeface="Lato" panose="020F0502020204030203" pitchFamily="34" charset="77"/>
              </a:rPr>
              <a:t>Reading Associations </a:t>
            </a:r>
          </a:p>
          <a:p>
            <a:pPr marL="457200" indent="-457200">
              <a:lnSpc>
                <a:spcPct val="150000"/>
              </a:lnSpc>
              <a:buClr>
                <a:srgbClr val="00B0F0"/>
              </a:buClr>
              <a:buSzPct val="100000"/>
              <a:buFont typeface="Wingdings" pitchFamily="2" charset="2"/>
              <a:buChar char="§"/>
            </a:pPr>
            <a:r>
              <a:rPr lang="en-US" altLang="en-PT" sz="2400">
                <a:latin typeface="CORESANSG-LIGHT" panose="020B0303030302020202" pitchFamily="34" charset="77"/>
                <a:sym typeface="Lato" panose="020F0502020204030203" pitchFamily="34" charset="77"/>
              </a:rPr>
              <a:t>Teachers</a:t>
            </a:r>
            <a:endParaRPr lang="en-US" altLang="en-PT">
              <a:latin typeface="CORESANSG-LIGHT" panose="020B0303030302020202" pitchFamily="34" charset="77"/>
              <a:sym typeface="Lato" panose="020F0502020204030203" pitchFamily="34" charset="77"/>
            </a:endParaRPr>
          </a:p>
          <a:p>
            <a:endParaRPr lang="en-GB"/>
          </a:p>
        </p:txBody>
      </p:sp>
      <p:sp>
        <p:nvSpPr>
          <p:cNvPr id="5" name="Rectangle 4">
            <a:extLst>
              <a:ext uri="{FF2B5EF4-FFF2-40B4-BE49-F238E27FC236}">
                <a16:creationId xmlns:a16="http://schemas.microsoft.com/office/drawing/2014/main" id="{80ADEEA4-8309-6542-8AF0-1DB90DA19EF7}"/>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6" name="Text Placeholder 3">
            <a:extLst>
              <a:ext uri="{FF2B5EF4-FFF2-40B4-BE49-F238E27FC236}">
                <a16:creationId xmlns:a16="http://schemas.microsoft.com/office/drawing/2014/main" id="{F1B43329-B383-1C42-A958-C2A0F3B9EBD4}"/>
              </a:ext>
            </a:extLst>
          </p:cNvPr>
          <p:cNvSpPr txBox="1">
            <a:spLocks/>
          </p:cNvSpPr>
          <p:nvPr/>
        </p:nvSpPr>
        <p:spPr>
          <a:xfrm>
            <a:off x="6516682" y="2306792"/>
            <a:ext cx="5368509" cy="3252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lr>
                <a:srgbClr val="00B0F0"/>
              </a:buClr>
              <a:buSzPct val="100000"/>
              <a:buFont typeface="Wingdings" pitchFamily="2" charset="2"/>
              <a:buChar char="§"/>
            </a:pPr>
            <a:r>
              <a:rPr lang="en-US" altLang="en-PT" sz="2400">
                <a:latin typeface="CORESANSG-LIGHT" panose="020B0303030302020202" pitchFamily="34" charset="77"/>
                <a:sym typeface="Lato" panose="020F0502020204030203" pitchFamily="34" charset="77"/>
              </a:rPr>
              <a:t>Youth Development Spaces</a:t>
            </a:r>
          </a:p>
          <a:p>
            <a:pPr marL="457200" indent="-457200">
              <a:lnSpc>
                <a:spcPct val="150000"/>
              </a:lnSpc>
              <a:buClr>
                <a:srgbClr val="00B0F0"/>
              </a:buClr>
              <a:buSzPct val="100000"/>
              <a:buFont typeface="Wingdings" pitchFamily="2" charset="2"/>
              <a:buChar char="§"/>
            </a:pPr>
            <a:r>
              <a:rPr lang="en-US" altLang="en-PT" sz="2400">
                <a:latin typeface="CORESANSG-LIGHT" panose="020B0303030302020202" pitchFamily="34" charset="77"/>
                <a:sym typeface="Lato" panose="020F0502020204030203" pitchFamily="34" charset="77"/>
              </a:rPr>
              <a:t>Civil Society</a:t>
            </a:r>
          </a:p>
          <a:p>
            <a:pPr marL="457200" indent="-457200">
              <a:lnSpc>
                <a:spcPct val="150000"/>
              </a:lnSpc>
              <a:buClr>
                <a:srgbClr val="00B0F0"/>
              </a:buClr>
              <a:buSzPct val="100000"/>
              <a:buFont typeface="Wingdings" pitchFamily="2" charset="2"/>
              <a:buChar char="§"/>
            </a:pPr>
            <a:r>
              <a:rPr lang="en-US" altLang="en-PT" sz="2400">
                <a:latin typeface="CORESANSG-LIGHT" panose="020B0303030302020202" pitchFamily="34" charset="77"/>
                <a:sym typeface="Lato" panose="020F0502020204030203" pitchFamily="34" charset="77"/>
              </a:rPr>
              <a:t>Out-of-School girls and boys</a:t>
            </a:r>
          </a:p>
          <a:p>
            <a:pPr>
              <a:buClr>
                <a:srgbClr val="00B0F0"/>
              </a:buClr>
            </a:pPr>
            <a:endParaRPr lang="en-GB"/>
          </a:p>
        </p:txBody>
      </p:sp>
    </p:spTree>
    <p:extLst>
      <p:ext uri="{BB962C8B-B14F-4D97-AF65-F5344CB8AC3E}">
        <p14:creationId xmlns:p14="http://schemas.microsoft.com/office/powerpoint/2010/main" val="3900588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CF10-61F3-3649-AE7F-49B3ABE2779F}"/>
              </a:ext>
            </a:extLst>
          </p:cNvPr>
          <p:cNvSpPr>
            <a:spLocks noGrp="1"/>
          </p:cNvSpPr>
          <p:nvPr>
            <p:ph type="title"/>
          </p:nvPr>
        </p:nvSpPr>
        <p:spPr>
          <a:xfrm>
            <a:off x="950335" y="2729241"/>
            <a:ext cx="8347364" cy="1824932"/>
          </a:xfrm>
        </p:spPr>
        <p:txBody>
          <a:bodyPr>
            <a:normAutofit/>
          </a:bodyPr>
          <a:lstStyle/>
          <a:p>
            <a:r>
              <a:rPr lang="en-US" altLang="en-PT" sz="4000" b="1">
                <a:solidFill>
                  <a:srgbClr val="FFFFFF"/>
                </a:solidFill>
                <a:sym typeface="Lato" panose="020F0502020204030203" pitchFamily="34" charset="77"/>
              </a:rPr>
              <a:t>WHAT GETS MEASURED GETS IMPROVED</a:t>
            </a:r>
            <a:br>
              <a:rPr lang="en-US" altLang="en-PT" b="1">
                <a:solidFill>
                  <a:srgbClr val="FFFFFF"/>
                </a:solidFill>
                <a:sym typeface="Lato" panose="020F0502020204030203" pitchFamily="34" charset="77"/>
              </a:rPr>
            </a:br>
            <a:endParaRPr lang="en-GB"/>
          </a:p>
        </p:txBody>
      </p:sp>
      <p:sp>
        <p:nvSpPr>
          <p:cNvPr id="3" name="Text Placeholder 2">
            <a:extLst>
              <a:ext uri="{FF2B5EF4-FFF2-40B4-BE49-F238E27FC236}">
                <a16:creationId xmlns:a16="http://schemas.microsoft.com/office/drawing/2014/main" id="{C78F775F-7EDE-ED4F-BF8C-FB9806E4EABB}"/>
              </a:ext>
            </a:extLst>
          </p:cNvPr>
          <p:cNvSpPr>
            <a:spLocks noGrp="1"/>
          </p:cNvSpPr>
          <p:nvPr>
            <p:ph type="body" sz="quarter" idx="10"/>
          </p:nvPr>
        </p:nvSpPr>
        <p:spPr>
          <a:xfrm>
            <a:off x="950335" y="4079147"/>
            <a:ext cx="8347364" cy="645253"/>
          </a:xfrm>
        </p:spPr>
        <p:txBody>
          <a:bodyPr/>
          <a:lstStyle/>
          <a:p>
            <a:r>
              <a:rPr lang="en-GB" i="1"/>
              <a:t>Robin Sharma</a:t>
            </a:r>
          </a:p>
        </p:txBody>
      </p:sp>
    </p:spTree>
    <p:extLst>
      <p:ext uri="{BB962C8B-B14F-4D97-AF65-F5344CB8AC3E}">
        <p14:creationId xmlns:p14="http://schemas.microsoft.com/office/powerpoint/2010/main" val="694453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rson, indoor, group&#10;&#10;Description automatically generated">
            <a:extLst>
              <a:ext uri="{FF2B5EF4-FFF2-40B4-BE49-F238E27FC236}">
                <a16:creationId xmlns:a16="http://schemas.microsoft.com/office/drawing/2014/main" id="{448D40F0-B207-CE4A-98CD-23401DE37DA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7593"/>
            <a:ext cx="4526280" cy="6789420"/>
          </a:xfrm>
          <a:prstGeom prst="rect">
            <a:avLst/>
          </a:prstGeom>
        </p:spPr>
      </p:pic>
      <p:sp>
        <p:nvSpPr>
          <p:cNvPr id="37890" name="Shape 46">
            <a:extLst>
              <a:ext uri="{FF2B5EF4-FFF2-40B4-BE49-F238E27FC236}">
                <a16:creationId xmlns:a16="http://schemas.microsoft.com/office/drawing/2014/main" id="{CA7C5A9B-3E88-AE40-99F1-C39ACF648A8A}"/>
              </a:ext>
            </a:extLst>
          </p:cNvPr>
          <p:cNvSpPr txBox="1">
            <a:spLocks noChangeArrowheads="1"/>
          </p:cNvSpPr>
          <p:nvPr/>
        </p:nvSpPr>
        <p:spPr bwMode="auto">
          <a:xfrm>
            <a:off x="5451634" y="2944991"/>
            <a:ext cx="5399246" cy="390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30000"/>
              </a:lnSpc>
            </a:pPr>
            <a:r>
              <a:rPr lang="en-US" altLang="en-PT" sz="1800" spc="150">
                <a:solidFill>
                  <a:schemeClr val="tx1"/>
                </a:solidFill>
                <a:latin typeface="CORESANSG-LIGHT" panose="020B0303030302020202" pitchFamily="34" charset="77"/>
                <a:sym typeface="Lato" panose="020F0502020204030203" pitchFamily="34" charset="77"/>
              </a:rPr>
              <a:t>To answer this question, we looked at the National Education Goals:</a:t>
            </a:r>
          </a:p>
          <a:p>
            <a:pPr>
              <a:lnSpc>
                <a:spcPct val="130000"/>
              </a:lnSpc>
            </a:pPr>
            <a:endParaRPr lang="en-US" altLang="en-PT" sz="1800" spc="150">
              <a:solidFill>
                <a:schemeClr val="tx1"/>
              </a:solidFill>
              <a:latin typeface="CORESANSG-LIGHT" panose="020B0303030302020202" pitchFamily="34" charset="77"/>
              <a:sym typeface="Lato" panose="020F0502020204030203" pitchFamily="34" charset="77"/>
            </a:endParaRPr>
          </a:p>
          <a:p>
            <a:pPr marL="342900" indent="-342900">
              <a:lnSpc>
                <a:spcPct val="130000"/>
              </a:lnSpc>
              <a:buClr>
                <a:schemeClr val="accent1"/>
              </a:buClr>
              <a:buFont typeface="+mj-lt"/>
              <a:buAutoNum type="arabicPeriod"/>
            </a:pPr>
            <a:r>
              <a:rPr lang="en-US" altLang="en-PT" sz="2400" spc="150">
                <a:solidFill>
                  <a:schemeClr val="tx1"/>
                </a:solidFill>
                <a:latin typeface="CORESANSG-LIGHT" panose="020B0303030302020202" pitchFamily="34" charset="77"/>
                <a:sym typeface="Lato" panose="020F0502020204030203" pitchFamily="34" charset="77"/>
              </a:rPr>
              <a:t>NATIONAL UNITY</a:t>
            </a:r>
          </a:p>
          <a:p>
            <a:pPr marL="342900" indent="-342900">
              <a:lnSpc>
                <a:spcPct val="130000"/>
              </a:lnSpc>
              <a:buClr>
                <a:schemeClr val="accent1"/>
              </a:buClr>
              <a:buFont typeface="+mj-lt"/>
              <a:buAutoNum type="arabicPeriod"/>
            </a:pPr>
            <a:r>
              <a:rPr lang="en-US" altLang="en-PT" sz="2400" spc="150">
                <a:solidFill>
                  <a:schemeClr val="tx1"/>
                </a:solidFill>
                <a:latin typeface="CORESANSG-LIGHT" panose="020B0303030302020202" pitchFamily="34" charset="77"/>
                <a:sym typeface="Lato" panose="020F0502020204030203" pitchFamily="34" charset="77"/>
              </a:rPr>
              <a:t>CULTURAL KNOWLEDGE</a:t>
            </a:r>
          </a:p>
          <a:p>
            <a:pPr marL="342900" indent="-342900">
              <a:lnSpc>
                <a:spcPct val="130000"/>
              </a:lnSpc>
              <a:buClr>
                <a:schemeClr val="accent1"/>
              </a:buClr>
              <a:buFont typeface="+mj-lt"/>
              <a:buAutoNum type="arabicPeriod"/>
            </a:pPr>
            <a:r>
              <a:rPr lang="en-US" altLang="en-PT" sz="2400" spc="150">
                <a:solidFill>
                  <a:schemeClr val="tx1"/>
                </a:solidFill>
                <a:latin typeface="CORESANSG-LIGHT" panose="020B0303030302020202" pitchFamily="34" charset="77"/>
                <a:sym typeface="Lato" panose="020F0502020204030203" pitchFamily="34" charset="77"/>
              </a:rPr>
              <a:t>MORAL VALUES </a:t>
            </a:r>
            <a:r>
              <a:rPr lang="en-US" altLang="en-PT" sz="2400">
                <a:solidFill>
                  <a:schemeClr val="tx1"/>
                </a:solidFill>
                <a:latin typeface="CORESANSG-LIGHT" panose="020B0303030302020202" pitchFamily="34" charset="77"/>
                <a:sym typeface="Lato" panose="020F0502020204030203" pitchFamily="34" charset="77"/>
              </a:rPr>
              <a:t> </a:t>
            </a:r>
          </a:p>
        </p:txBody>
      </p:sp>
      <p:sp>
        <p:nvSpPr>
          <p:cNvPr id="8" name="Shape 33">
            <a:extLst>
              <a:ext uri="{FF2B5EF4-FFF2-40B4-BE49-F238E27FC236}">
                <a16:creationId xmlns:a16="http://schemas.microsoft.com/office/drawing/2014/main" id="{6C08CADD-D8FF-D440-8EDA-3CC91D1D30AC}"/>
              </a:ext>
            </a:extLst>
          </p:cNvPr>
          <p:cNvSpPr txBox="1">
            <a:spLocks noChangeArrowheads="1"/>
          </p:cNvSpPr>
          <p:nvPr/>
        </p:nvSpPr>
        <p:spPr bwMode="auto">
          <a:xfrm>
            <a:off x="5451634" y="1818937"/>
            <a:ext cx="5292566" cy="1126054"/>
          </a:xfrm>
          <a:prstGeom prst="rect">
            <a:avLst/>
          </a:prstGeom>
          <a:noFill/>
          <a:ln>
            <a:noFill/>
          </a:ln>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0000"/>
              </a:lnSpc>
              <a:buSzPct val="25000"/>
            </a:pPr>
            <a:r>
              <a:rPr lang="en-US" altLang="en-PT" sz="4000">
                <a:solidFill>
                  <a:srgbClr val="00AEEF"/>
                </a:solidFill>
                <a:latin typeface="CORESANSG-REGULAR" panose="020B0503030302020202" pitchFamily="34" charset="77"/>
                <a:sym typeface="Lato" panose="020F0502020204030203" pitchFamily="34" charset="77"/>
              </a:rPr>
              <a:t>WHAT SPEAKS TO US AS A COUNTRY? </a:t>
            </a:r>
          </a:p>
        </p:txBody>
      </p:sp>
      <p:sp>
        <p:nvSpPr>
          <p:cNvPr id="10" name="Rectangle 9">
            <a:extLst>
              <a:ext uri="{FF2B5EF4-FFF2-40B4-BE49-F238E27FC236}">
                <a16:creationId xmlns:a16="http://schemas.microsoft.com/office/drawing/2014/main" id="{11940BFA-AF63-C744-9B37-F115F9623B46}"/>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46">
            <a:extLst>
              <a:ext uri="{FF2B5EF4-FFF2-40B4-BE49-F238E27FC236}">
                <a16:creationId xmlns:a16="http://schemas.microsoft.com/office/drawing/2014/main" id="{CA7C5A9B-3E88-AE40-99F1-C39ACF648A8A}"/>
              </a:ext>
            </a:extLst>
          </p:cNvPr>
          <p:cNvSpPr txBox="1">
            <a:spLocks noChangeArrowheads="1"/>
          </p:cNvSpPr>
          <p:nvPr/>
        </p:nvSpPr>
        <p:spPr bwMode="auto">
          <a:xfrm>
            <a:off x="1245394" y="3734210"/>
            <a:ext cx="9963150" cy="233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40000"/>
              </a:lnSpc>
              <a:buClr>
                <a:srgbClr val="91969B"/>
              </a:buClr>
              <a:buSzPct val="25000"/>
              <a:defRPr/>
            </a:pPr>
            <a:r>
              <a:rPr lang="en-US" altLang="en-PT" sz="1800" spc="150">
                <a:solidFill>
                  <a:schemeClr val="tx1"/>
                </a:solidFill>
                <a:latin typeface="CORESANSG-LIGHT" panose="020B0303030302020202" pitchFamily="34" charset="77"/>
                <a:sym typeface="Lato" panose="020F0502020204030203" pitchFamily="34" charset="77"/>
              </a:rPr>
              <a:t>Using the learning framework, three non-academic</a:t>
            </a:r>
          </a:p>
          <a:p>
            <a:pPr>
              <a:lnSpc>
                <a:spcPct val="140000"/>
              </a:lnSpc>
              <a:buClr>
                <a:srgbClr val="91969B"/>
              </a:buClr>
              <a:buSzPct val="25000"/>
              <a:defRPr/>
            </a:pPr>
            <a:r>
              <a:rPr lang="en-US" altLang="en-PT" sz="1800" spc="150">
                <a:solidFill>
                  <a:schemeClr val="tx1"/>
                </a:solidFill>
                <a:latin typeface="CORESANSG-LIGHT" panose="020B0303030302020202" pitchFamily="34" charset="77"/>
                <a:sym typeface="Lato" panose="020F0502020204030203" pitchFamily="34" charset="77"/>
              </a:rPr>
              <a:t>learning domains were selected:</a:t>
            </a:r>
          </a:p>
          <a:p>
            <a:pPr>
              <a:lnSpc>
                <a:spcPct val="130000"/>
              </a:lnSpc>
            </a:pPr>
            <a:endParaRPr lang="en-US" altLang="en-PT" sz="1800" spc="150">
              <a:solidFill>
                <a:schemeClr val="tx1"/>
              </a:solidFill>
              <a:latin typeface="CORESANSG-LIGHT" panose="020B0303030302020202" pitchFamily="34" charset="77"/>
              <a:sym typeface="Lato" panose="020F0502020204030203" pitchFamily="34" charset="77"/>
            </a:endParaRPr>
          </a:p>
          <a:p>
            <a:pPr marL="285750" indent="-285750">
              <a:lnSpc>
                <a:spcPct val="130000"/>
              </a:lnSpc>
              <a:buClr>
                <a:schemeClr val="accent1"/>
              </a:buClr>
              <a:buFont typeface="Wingdings" pitchFamily="2" charset="2"/>
              <a:buChar char="§"/>
            </a:pPr>
            <a:r>
              <a:rPr lang="en-US" altLang="en-PT" sz="2400" spc="150">
                <a:solidFill>
                  <a:schemeClr val="tx1"/>
                </a:solidFill>
                <a:latin typeface="CORESANSG-LIGHT" panose="020B0303030302020202" pitchFamily="34" charset="77"/>
                <a:sym typeface="Lato" panose="020F0502020204030203" pitchFamily="34" charset="77"/>
              </a:rPr>
              <a:t>CREATIVITY</a:t>
            </a:r>
          </a:p>
          <a:p>
            <a:pPr marL="285750" indent="-285750">
              <a:lnSpc>
                <a:spcPct val="130000"/>
              </a:lnSpc>
              <a:buClr>
                <a:schemeClr val="accent1"/>
              </a:buClr>
              <a:buFont typeface="Wingdings" pitchFamily="2" charset="2"/>
              <a:buChar char="§"/>
            </a:pPr>
            <a:r>
              <a:rPr lang="en-US" altLang="en-PT" sz="2400" spc="150">
                <a:solidFill>
                  <a:schemeClr val="tx1"/>
                </a:solidFill>
                <a:latin typeface="CORESANSG-LIGHT" panose="020B0303030302020202" pitchFamily="34" charset="77"/>
                <a:sym typeface="Lato" panose="020F0502020204030203" pitchFamily="34" charset="77"/>
              </a:rPr>
              <a:t>CULTURAL ORIENTATION</a:t>
            </a:r>
          </a:p>
          <a:p>
            <a:pPr marL="285750" indent="-285750">
              <a:lnSpc>
                <a:spcPct val="130000"/>
              </a:lnSpc>
              <a:buClr>
                <a:schemeClr val="accent1"/>
              </a:buClr>
              <a:buFont typeface="Wingdings" pitchFamily="2" charset="2"/>
              <a:buChar char="§"/>
            </a:pPr>
            <a:r>
              <a:rPr lang="en-US" altLang="en-PT" sz="2400" spc="150">
                <a:solidFill>
                  <a:schemeClr val="tx1"/>
                </a:solidFill>
                <a:latin typeface="CORESANSG-LIGHT" panose="020B0303030302020202" pitchFamily="34" charset="77"/>
                <a:sym typeface="Lato" panose="020F0502020204030203" pitchFamily="34" charset="77"/>
              </a:rPr>
              <a:t>RELATIONSHIP-BUILDING</a:t>
            </a:r>
            <a:endParaRPr lang="en-US" altLang="en-PT" sz="2400">
              <a:solidFill>
                <a:schemeClr val="tx1"/>
              </a:solidFill>
              <a:latin typeface="CORESANSG-LIGHT" panose="020B0303030302020202" pitchFamily="34" charset="77"/>
              <a:sym typeface="Lato" panose="020F0502020204030203" pitchFamily="34" charset="77"/>
            </a:endParaRPr>
          </a:p>
        </p:txBody>
      </p:sp>
      <p:sp>
        <p:nvSpPr>
          <p:cNvPr id="8" name="Shape 33">
            <a:extLst>
              <a:ext uri="{FF2B5EF4-FFF2-40B4-BE49-F238E27FC236}">
                <a16:creationId xmlns:a16="http://schemas.microsoft.com/office/drawing/2014/main" id="{6C08CADD-D8FF-D440-8EDA-3CC91D1D30AC}"/>
              </a:ext>
            </a:extLst>
          </p:cNvPr>
          <p:cNvSpPr txBox="1">
            <a:spLocks noChangeArrowheads="1"/>
          </p:cNvSpPr>
          <p:nvPr/>
        </p:nvSpPr>
        <p:spPr bwMode="auto">
          <a:xfrm>
            <a:off x="1245394" y="3101265"/>
            <a:ext cx="9963150" cy="780650"/>
          </a:xfrm>
          <a:prstGeom prst="rect">
            <a:avLst/>
          </a:prstGeom>
          <a:noFill/>
          <a:ln>
            <a:noFill/>
          </a:ln>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0000"/>
              </a:lnSpc>
              <a:buSzPct val="25000"/>
            </a:pPr>
            <a:r>
              <a:rPr lang="en-US" altLang="en-PT" sz="3600">
                <a:solidFill>
                  <a:srgbClr val="00B0F0"/>
                </a:solidFill>
                <a:latin typeface="CORESANSG-REGULAR" panose="020B0503030302020202" pitchFamily="34" charset="77"/>
                <a:sym typeface="Lato" panose="020F0502020204030203" pitchFamily="34" charset="77"/>
              </a:rPr>
              <a:t>WHAT GETS MEASURED AT PRE-SCHOOL? </a:t>
            </a:r>
          </a:p>
        </p:txBody>
      </p:sp>
      <p:sp>
        <p:nvSpPr>
          <p:cNvPr id="10" name="Rectangle 9">
            <a:extLst>
              <a:ext uri="{FF2B5EF4-FFF2-40B4-BE49-F238E27FC236}">
                <a16:creationId xmlns:a16="http://schemas.microsoft.com/office/drawing/2014/main" id="{11940BFA-AF63-C744-9B37-F115F9623B46}"/>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pic>
        <p:nvPicPr>
          <p:cNvPr id="3" name="Picture 2" descr="A group of children sitting at a table&#10;&#10;Description automatically generated with low confidence">
            <a:extLst>
              <a:ext uri="{FF2B5EF4-FFF2-40B4-BE49-F238E27FC236}">
                <a16:creationId xmlns:a16="http://schemas.microsoft.com/office/drawing/2014/main" id="{C7E5F067-7B23-DD4E-9658-13D9FA4F6E6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30954"/>
            <a:ext cx="12188825" cy="2462473"/>
          </a:xfrm>
          <a:prstGeom prst="rect">
            <a:avLst/>
          </a:prstGeom>
        </p:spPr>
      </p:pic>
      <p:pic>
        <p:nvPicPr>
          <p:cNvPr id="4" name="Picture 3" descr="A group of people painting&#10;&#10;Description automatically generated with low confidence">
            <a:extLst>
              <a:ext uri="{FF2B5EF4-FFF2-40B4-BE49-F238E27FC236}">
                <a16:creationId xmlns:a16="http://schemas.microsoft.com/office/drawing/2014/main" id="{5FC56353-B540-A642-89F8-9D4FAE3F751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 y="-42335"/>
            <a:ext cx="12188825" cy="2473854"/>
          </a:xfrm>
          <a:prstGeom prst="rect">
            <a:avLst/>
          </a:prstGeom>
        </p:spPr>
      </p:pic>
      <p:pic>
        <p:nvPicPr>
          <p:cNvPr id="7" name="Picture 6" descr="A picture containing person, ground, child, child&#10;&#10;Description automatically generated">
            <a:extLst>
              <a:ext uri="{FF2B5EF4-FFF2-40B4-BE49-F238E27FC236}">
                <a16:creationId xmlns:a16="http://schemas.microsoft.com/office/drawing/2014/main" id="{C6E8399D-FE86-4943-89C3-3169229B1A3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r="-26"/>
          <a:stretch/>
        </p:blipFill>
        <p:spPr>
          <a:xfrm>
            <a:off x="3174" y="-48686"/>
            <a:ext cx="12188825" cy="2473853"/>
          </a:xfrm>
          <a:prstGeom prst="rect">
            <a:avLst/>
          </a:prstGeom>
        </p:spPr>
      </p:pic>
      <p:pic>
        <p:nvPicPr>
          <p:cNvPr id="5" name="Picture 4" descr="A picture containing person, outdoor, group, posing&#10;&#10;Description automatically generated">
            <a:extLst>
              <a:ext uri="{FF2B5EF4-FFF2-40B4-BE49-F238E27FC236}">
                <a16:creationId xmlns:a16="http://schemas.microsoft.com/office/drawing/2014/main" id="{86CCB576-C6F6-6F4C-BC77-1ED9A25E6A89}"/>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r="-52"/>
          <a:stretch/>
        </p:blipFill>
        <p:spPr>
          <a:xfrm>
            <a:off x="3173" y="-57729"/>
            <a:ext cx="12185649" cy="2489248"/>
          </a:xfrm>
          <a:prstGeom prst="rect">
            <a:avLst/>
          </a:prstGeom>
        </p:spPr>
      </p:pic>
    </p:spTree>
    <p:extLst>
      <p:ext uri="{BB962C8B-B14F-4D97-AF65-F5344CB8AC3E}">
        <p14:creationId xmlns:p14="http://schemas.microsoft.com/office/powerpoint/2010/main" val="2439678496"/>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ground, child, child&#10;&#10;Description automatically generated">
            <a:extLst>
              <a:ext uri="{FF2B5EF4-FFF2-40B4-BE49-F238E27FC236}">
                <a16:creationId xmlns:a16="http://schemas.microsoft.com/office/drawing/2014/main" id="{9833A4D3-4131-AD49-A50B-99779759E3D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73987" y="0"/>
            <a:ext cx="4448969" cy="6858000"/>
          </a:xfrm>
          <a:prstGeom prst="rect">
            <a:avLst/>
          </a:prstGeom>
        </p:spPr>
      </p:pic>
      <p:sp>
        <p:nvSpPr>
          <p:cNvPr id="13" name="Rectangle 12">
            <a:extLst>
              <a:ext uri="{FF2B5EF4-FFF2-40B4-BE49-F238E27FC236}">
                <a16:creationId xmlns:a16="http://schemas.microsoft.com/office/drawing/2014/main" id="{C8EB44F2-4F2B-AE4C-A2B5-183146105E7C}"/>
              </a:ext>
            </a:extLst>
          </p:cNvPr>
          <p:cNvSpPr/>
          <p:nvPr/>
        </p:nvSpPr>
        <p:spPr>
          <a:xfrm>
            <a:off x="1588" y="-1"/>
            <a:ext cx="77724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GB" sz="900"/>
          </a:p>
        </p:txBody>
      </p:sp>
      <p:sp>
        <p:nvSpPr>
          <p:cNvPr id="5123" name="Shape 33">
            <a:extLst>
              <a:ext uri="{FF2B5EF4-FFF2-40B4-BE49-F238E27FC236}">
                <a16:creationId xmlns:a16="http://schemas.microsoft.com/office/drawing/2014/main" id="{9281506D-4786-3540-BAA8-699D82239D5E}"/>
              </a:ext>
            </a:extLst>
          </p:cNvPr>
          <p:cNvSpPr txBox="1">
            <a:spLocks noChangeArrowheads="1"/>
          </p:cNvSpPr>
          <p:nvPr/>
        </p:nvSpPr>
        <p:spPr bwMode="auto">
          <a:xfrm>
            <a:off x="787388" y="1739598"/>
            <a:ext cx="6436372" cy="194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0000"/>
              </a:lnSpc>
              <a:buSzPct val="25000"/>
            </a:pPr>
            <a:r>
              <a:rPr lang="en-US" altLang="en-PT" sz="3600" b="1">
                <a:solidFill>
                  <a:srgbClr val="FFFFFF"/>
                </a:solidFill>
                <a:latin typeface="CORESANSG-REGULAR" panose="020B0503030302020202" pitchFamily="34" charset="77"/>
                <a:sym typeface="Lato" panose="020F0502020204030203" pitchFamily="34" charset="77"/>
              </a:rPr>
              <a:t>RATIONALE FOR SELECTING</a:t>
            </a:r>
          </a:p>
          <a:p>
            <a:pPr eaLnBrk="1" hangingPunct="1">
              <a:lnSpc>
                <a:spcPct val="80000"/>
              </a:lnSpc>
              <a:buSzPct val="25000"/>
            </a:pPr>
            <a:r>
              <a:rPr lang="en-US" altLang="en-PT" sz="3600" b="1">
                <a:solidFill>
                  <a:srgbClr val="FFFFFF"/>
                </a:solidFill>
                <a:latin typeface="CORESANSG-REGULAR" panose="020B0503030302020202" pitchFamily="34" charset="77"/>
                <a:sym typeface="Lato" panose="020F0502020204030203" pitchFamily="34" charset="77"/>
              </a:rPr>
              <a:t>CREATIVITY, CULTURAL</a:t>
            </a:r>
          </a:p>
          <a:p>
            <a:pPr eaLnBrk="1" hangingPunct="1">
              <a:lnSpc>
                <a:spcPct val="80000"/>
              </a:lnSpc>
              <a:buSzPct val="25000"/>
            </a:pPr>
            <a:r>
              <a:rPr lang="en-US" altLang="en-PT" sz="3600" b="1">
                <a:solidFill>
                  <a:srgbClr val="FFFFFF"/>
                </a:solidFill>
                <a:latin typeface="CORESANSG-REGULAR" panose="020B0503030302020202" pitchFamily="34" charset="77"/>
                <a:sym typeface="Lato" panose="020F0502020204030203" pitchFamily="34" charset="77"/>
              </a:rPr>
              <a:t>ORIENTATION AND</a:t>
            </a:r>
          </a:p>
          <a:p>
            <a:pPr eaLnBrk="1" hangingPunct="1">
              <a:lnSpc>
                <a:spcPct val="80000"/>
              </a:lnSpc>
              <a:buSzPct val="25000"/>
            </a:pPr>
            <a:r>
              <a:rPr lang="en-US" altLang="en-PT" sz="3600" b="1">
                <a:solidFill>
                  <a:srgbClr val="FFFFFF"/>
                </a:solidFill>
                <a:latin typeface="CORESANSG-REGULAR" panose="020B0503030302020202" pitchFamily="34" charset="77"/>
                <a:sym typeface="Lato" panose="020F0502020204030203" pitchFamily="34" charset="77"/>
              </a:rPr>
              <a:t>RELATIONSHIP-BUILDING</a:t>
            </a:r>
          </a:p>
          <a:p>
            <a:pPr eaLnBrk="1" hangingPunct="1">
              <a:lnSpc>
                <a:spcPct val="80000"/>
              </a:lnSpc>
              <a:buSzPct val="25000"/>
            </a:pPr>
            <a:endParaRPr lang="en-US" altLang="en-PT" sz="3600">
              <a:solidFill>
                <a:srgbClr val="FFFFFF"/>
              </a:solidFill>
              <a:latin typeface="CORESANSG-LIGHT" panose="020B0303030302020202" pitchFamily="34" charset="77"/>
              <a:sym typeface="Lato" panose="020F0502020204030203" pitchFamily="34" charset="77"/>
            </a:endParaRPr>
          </a:p>
        </p:txBody>
      </p:sp>
      <p:sp>
        <p:nvSpPr>
          <p:cNvPr id="5124" name="Shape 34">
            <a:extLst>
              <a:ext uri="{FF2B5EF4-FFF2-40B4-BE49-F238E27FC236}">
                <a16:creationId xmlns:a16="http://schemas.microsoft.com/office/drawing/2014/main" id="{09B8E123-C96A-A64F-BC55-AB37C05E0CAE}"/>
              </a:ext>
            </a:extLst>
          </p:cNvPr>
          <p:cNvSpPr>
            <a:spLocks noChangeArrowheads="1"/>
          </p:cNvSpPr>
          <p:nvPr/>
        </p:nvSpPr>
        <p:spPr bwMode="auto">
          <a:xfrm>
            <a:off x="863588" y="3806808"/>
            <a:ext cx="1284288" cy="153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PT" altLang="en-PT" sz="1800">
              <a:solidFill>
                <a:srgbClr val="FFFFFF"/>
              </a:solidFill>
              <a:latin typeface="Lato" panose="020F0502020204030203" pitchFamily="34" charset="77"/>
              <a:sym typeface="Lato" panose="020F0502020204030203" pitchFamily="34" charset="77"/>
            </a:endParaRPr>
          </a:p>
        </p:txBody>
      </p:sp>
      <p:sp>
        <p:nvSpPr>
          <p:cNvPr id="6" name="Rectangle 5">
            <a:extLst>
              <a:ext uri="{FF2B5EF4-FFF2-40B4-BE49-F238E27FC236}">
                <a16:creationId xmlns:a16="http://schemas.microsoft.com/office/drawing/2014/main" id="{2005F491-E5D7-D64E-B6E0-5489F0D47E1B}"/>
              </a:ext>
            </a:extLst>
          </p:cNvPr>
          <p:cNvSpPr/>
          <p:nvPr/>
        </p:nvSpPr>
        <p:spPr>
          <a:xfrm>
            <a:off x="1" y="6731721"/>
            <a:ext cx="12235224" cy="153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8" name="Text Placeholder 3">
            <a:extLst>
              <a:ext uri="{FF2B5EF4-FFF2-40B4-BE49-F238E27FC236}">
                <a16:creationId xmlns:a16="http://schemas.microsoft.com/office/drawing/2014/main" id="{7B8FE0EA-3B32-7849-9184-273C31276DB2}"/>
              </a:ext>
            </a:extLst>
          </p:cNvPr>
          <p:cNvSpPr txBox="1">
            <a:spLocks/>
          </p:cNvSpPr>
          <p:nvPr/>
        </p:nvSpPr>
        <p:spPr>
          <a:xfrm>
            <a:off x="787388" y="4169186"/>
            <a:ext cx="6085591" cy="14638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rPr>
              <a:t>These learning domains are the vital skills for 5 year olds as a foundation for development and success later in life.</a:t>
            </a:r>
          </a:p>
        </p:txBody>
      </p:sp>
    </p:spTree>
    <p:extLst>
      <p:ext uri="{BB962C8B-B14F-4D97-AF65-F5344CB8AC3E}">
        <p14:creationId xmlns:p14="http://schemas.microsoft.com/office/powerpoint/2010/main" val="160367852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scene, room, people&#10;&#10;Description automatically generated">
            <a:extLst>
              <a:ext uri="{FF2B5EF4-FFF2-40B4-BE49-F238E27FC236}">
                <a16:creationId xmlns:a16="http://schemas.microsoft.com/office/drawing/2014/main" id="{CCE772BD-39D4-5349-A12B-3DFC37F6F24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5"/>
          <a:stretch/>
        </p:blipFill>
        <p:spPr>
          <a:xfrm>
            <a:off x="-1" y="-1"/>
            <a:ext cx="12192001" cy="4439880"/>
          </a:xfrm>
          <a:prstGeom prst="rect">
            <a:avLst/>
          </a:prstGeom>
        </p:spPr>
      </p:pic>
      <p:sp>
        <p:nvSpPr>
          <p:cNvPr id="7" name="Rectangle 6">
            <a:extLst>
              <a:ext uri="{FF2B5EF4-FFF2-40B4-BE49-F238E27FC236}">
                <a16:creationId xmlns:a16="http://schemas.microsoft.com/office/drawing/2014/main" id="{BB288E51-8517-9D41-BD3D-2588D70C5127}"/>
              </a:ext>
            </a:extLst>
          </p:cNvPr>
          <p:cNvSpPr/>
          <p:nvPr/>
        </p:nvSpPr>
        <p:spPr>
          <a:xfrm>
            <a:off x="1535904" y="2825318"/>
            <a:ext cx="9117013" cy="29935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9" name="Shape 46">
            <a:extLst>
              <a:ext uri="{FF2B5EF4-FFF2-40B4-BE49-F238E27FC236}">
                <a16:creationId xmlns:a16="http://schemas.microsoft.com/office/drawing/2014/main" id="{7AB45085-5E90-9544-A471-568B3B9F2EB6}"/>
              </a:ext>
            </a:extLst>
          </p:cNvPr>
          <p:cNvSpPr txBox="1">
            <a:spLocks noChangeArrowheads="1"/>
          </p:cNvSpPr>
          <p:nvPr/>
        </p:nvSpPr>
        <p:spPr bwMode="auto">
          <a:xfrm>
            <a:off x="2229641" y="3126456"/>
            <a:ext cx="7729538" cy="239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800" dirty="0">
                <a:solidFill>
                  <a:schemeClr val="bg1"/>
                </a:solidFill>
                <a:latin typeface="CORESANSG-LIGHT" panose="020B0303030302020202" pitchFamily="34" charset="77"/>
              </a:rPr>
              <a:t>Through human-centered design, teachers and students develop and implement education “micro-innovations” to address the holistic learning needs of their classrooms and communities.</a:t>
            </a:r>
          </a:p>
        </p:txBody>
      </p:sp>
    </p:spTree>
    <p:extLst>
      <p:ext uri="{BB962C8B-B14F-4D97-AF65-F5344CB8AC3E}">
        <p14:creationId xmlns:p14="http://schemas.microsoft.com/office/powerpoint/2010/main" val="754579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317701" y="1206774"/>
            <a:ext cx="3734557" cy="771316"/>
          </a:xfrm>
        </p:spPr>
        <p:txBody>
          <a:bodyPr>
            <a:normAutofit/>
          </a:bodyPr>
          <a:lstStyle/>
          <a:p>
            <a:r>
              <a:rPr lang="en-GB" sz="4000"/>
              <a:t>CREATIVITY</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2317701" y="2114841"/>
            <a:ext cx="8574665" cy="2143125"/>
          </a:xfrm>
        </p:spPr>
        <p:txBody>
          <a:bodyPr/>
          <a:lstStyle/>
          <a:p>
            <a:r>
              <a:rPr lang="en-GB"/>
              <a:t>WHY: It is very important to allow a child to express themselves in different ways.</a:t>
            </a:r>
          </a:p>
          <a:p>
            <a:endParaRPr lang="en-GB"/>
          </a:p>
          <a:p>
            <a:r>
              <a:rPr lang="en-GB"/>
              <a:t>WHAT WILL BE MEASURED:</a:t>
            </a:r>
          </a:p>
          <a:p>
            <a:pPr marL="457200" indent="-457200">
              <a:buClr>
                <a:srgbClr val="00B0F0"/>
              </a:buClr>
              <a:buFont typeface="Wingdings" pitchFamily="2" charset="2"/>
              <a:buChar char="§"/>
            </a:pPr>
            <a:r>
              <a:rPr lang="en-GB"/>
              <a:t>Flexibility </a:t>
            </a:r>
          </a:p>
          <a:p>
            <a:pPr marL="457200" indent="-457200">
              <a:buClr>
                <a:srgbClr val="00B0F0"/>
              </a:buClr>
              <a:buFont typeface="Wingdings" pitchFamily="2" charset="2"/>
              <a:buChar char="§"/>
            </a:pPr>
            <a:r>
              <a:rPr lang="en-GB"/>
              <a:t>Imagination </a:t>
            </a:r>
          </a:p>
          <a:p>
            <a:pPr marL="457200" indent="-457200">
              <a:buClr>
                <a:srgbClr val="00B0F0"/>
              </a:buClr>
              <a:buFont typeface="Wingdings" pitchFamily="2" charset="2"/>
              <a:buChar char="§"/>
            </a:pPr>
            <a:r>
              <a:rPr lang="en-GB"/>
              <a:t>Curiosity </a:t>
            </a:r>
          </a:p>
          <a:p>
            <a:pPr marL="457200" indent="-457200">
              <a:buClr>
                <a:srgbClr val="00B0F0"/>
              </a:buClr>
              <a:buFont typeface="Wingdings" pitchFamily="2" charset="2"/>
              <a:buChar char="§"/>
            </a:pPr>
            <a:r>
              <a:rPr lang="en-GB"/>
              <a:t>Originality of ideas </a:t>
            </a:r>
          </a:p>
          <a:p>
            <a:endParaRPr lang="en-GB"/>
          </a:p>
          <a:p>
            <a:endParaRPr lang="en-GB"/>
          </a:p>
        </p:txBody>
      </p:sp>
    </p:spTree>
    <p:extLst>
      <p:ext uri="{BB962C8B-B14F-4D97-AF65-F5344CB8AC3E}">
        <p14:creationId xmlns:p14="http://schemas.microsoft.com/office/powerpoint/2010/main" val="2025954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38B627-C68B-B448-BE2D-A662CEB95632}"/>
              </a:ext>
            </a:extLst>
          </p:cNvPr>
          <p:cNvSpPr/>
          <p:nvPr/>
        </p:nvSpPr>
        <p:spPr>
          <a:xfrm>
            <a:off x="0" y="930592"/>
            <a:ext cx="1353014" cy="4131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184C611-9D91-3F4B-B537-7610A0387C95}"/>
              </a:ext>
            </a:extLst>
          </p:cNvPr>
          <p:cNvSpPr/>
          <p:nvPr/>
        </p:nvSpPr>
        <p:spPr>
          <a:xfrm>
            <a:off x="0" y="5559228"/>
            <a:ext cx="1353014" cy="399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5BFE0FE-5470-6C40-8D26-258008A4BEBD}"/>
              </a:ext>
            </a:extLst>
          </p:cNvPr>
          <p:cNvSpPr/>
          <p:nvPr/>
        </p:nvSpPr>
        <p:spPr>
          <a:xfrm>
            <a:off x="0" y="884872"/>
            <a:ext cx="135301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31EF4EBA-27C5-3548-82B5-28B51A83756C}"/>
              </a:ext>
            </a:extLst>
          </p:cNvPr>
          <p:cNvSpPr txBox="1">
            <a:spLocks/>
          </p:cNvSpPr>
          <p:nvPr/>
        </p:nvSpPr>
        <p:spPr>
          <a:xfrm>
            <a:off x="2317701" y="1206774"/>
            <a:ext cx="7087556" cy="733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00B0F0"/>
                </a:solidFill>
                <a:latin typeface="CORESANSG-REGULAR" panose="020B0503030302020202" pitchFamily="34" charset="77"/>
                <a:ea typeface="+mj-ea"/>
                <a:cs typeface="+mj-cs"/>
              </a:defRPr>
            </a:lvl1pPr>
          </a:lstStyle>
          <a:p>
            <a:r>
              <a:rPr lang="en-GB" sz="4000"/>
              <a:t>RELATIONSHIP-BUILDING</a:t>
            </a:r>
          </a:p>
        </p:txBody>
      </p:sp>
      <p:sp>
        <p:nvSpPr>
          <p:cNvPr id="12" name="Text Placeholder 2">
            <a:extLst>
              <a:ext uri="{FF2B5EF4-FFF2-40B4-BE49-F238E27FC236}">
                <a16:creationId xmlns:a16="http://schemas.microsoft.com/office/drawing/2014/main" id="{974C0F52-BB92-624D-B906-32C2D4F32069}"/>
              </a:ext>
            </a:extLst>
          </p:cNvPr>
          <p:cNvSpPr txBox="1">
            <a:spLocks/>
          </p:cNvSpPr>
          <p:nvPr/>
        </p:nvSpPr>
        <p:spPr>
          <a:xfrm>
            <a:off x="2317701" y="2114841"/>
            <a:ext cx="8574665" cy="2143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CORESANSG-EXTRALIGHT" panose="020B02030303020202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CORESANSG-EXTRALIGHT" panose="020B02030303020202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ORESANSG-EXTRALIGHT" panose="020B02030303020202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ORESANSG-EXTRALIGHT" panose="020B02030303020202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ORESANSG-EXTRALIGHT" panose="020B02030303020202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WHY: It is through relationships that children learn how to think, communicate, express emotions and develop social skills.</a:t>
            </a:r>
          </a:p>
          <a:p>
            <a:endParaRPr lang="en-GB"/>
          </a:p>
          <a:p>
            <a:r>
              <a:rPr lang="en-GB"/>
              <a:t>WHAT WILL BE MEASURED:</a:t>
            </a:r>
          </a:p>
          <a:p>
            <a:pPr marL="457200" indent="-457200">
              <a:buClr>
                <a:srgbClr val="00B0F0"/>
              </a:buClr>
              <a:buFont typeface="Wingdings" pitchFamily="2" charset="2"/>
              <a:buChar char="§"/>
            </a:pPr>
            <a:r>
              <a:rPr lang="en-GB"/>
              <a:t>Playfulness</a:t>
            </a:r>
          </a:p>
          <a:p>
            <a:pPr marL="457200" indent="-457200">
              <a:buClr>
                <a:srgbClr val="00B0F0"/>
              </a:buClr>
              <a:buFont typeface="Wingdings" pitchFamily="2" charset="2"/>
              <a:buChar char="§"/>
            </a:pPr>
            <a:r>
              <a:rPr lang="en-GB"/>
              <a:t>Consideration for others</a:t>
            </a:r>
          </a:p>
          <a:p>
            <a:pPr marL="457200" indent="-457200">
              <a:buClr>
                <a:srgbClr val="00B0F0"/>
              </a:buClr>
              <a:buFont typeface="Wingdings" pitchFamily="2" charset="2"/>
              <a:buChar char="§"/>
            </a:pPr>
            <a:r>
              <a:rPr lang="en-GB"/>
              <a:t>Responsiveness</a:t>
            </a:r>
          </a:p>
          <a:p>
            <a:endParaRPr lang="en-GB"/>
          </a:p>
          <a:p>
            <a:endParaRPr lang="en-GB"/>
          </a:p>
        </p:txBody>
      </p:sp>
    </p:spTree>
    <p:extLst>
      <p:ext uri="{BB962C8B-B14F-4D97-AF65-F5344CB8AC3E}">
        <p14:creationId xmlns:p14="http://schemas.microsoft.com/office/powerpoint/2010/main" val="10705725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317701" y="1206774"/>
            <a:ext cx="7087556" cy="733993"/>
          </a:xfrm>
        </p:spPr>
        <p:txBody>
          <a:bodyPr>
            <a:normAutofit/>
          </a:bodyPr>
          <a:lstStyle/>
          <a:p>
            <a:r>
              <a:rPr lang="en-GB" sz="4000"/>
              <a:t>CULTURE</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2317701" y="2114841"/>
            <a:ext cx="8574665" cy="2143125"/>
          </a:xfrm>
        </p:spPr>
        <p:txBody>
          <a:bodyPr/>
          <a:lstStyle/>
          <a:p>
            <a:r>
              <a:rPr lang="en-GB"/>
              <a:t>WHY: Cultural orientation is an inclination to think, feel or act in a way that is culturally determined.</a:t>
            </a:r>
          </a:p>
          <a:p>
            <a:endParaRPr lang="en-GB"/>
          </a:p>
          <a:p>
            <a:r>
              <a:rPr lang="en-GB"/>
              <a:t>WHAT WILL BE MEASURED:</a:t>
            </a:r>
          </a:p>
          <a:p>
            <a:pPr marL="457200" indent="-457200">
              <a:buClr>
                <a:srgbClr val="00B0F0"/>
              </a:buClr>
              <a:buFont typeface="Wingdings" pitchFamily="2" charset="2"/>
              <a:buChar char="§"/>
            </a:pPr>
            <a:r>
              <a:rPr lang="en-GB"/>
              <a:t>Ability to speak local language</a:t>
            </a:r>
          </a:p>
          <a:p>
            <a:pPr marL="457200" indent="-457200">
              <a:buClr>
                <a:srgbClr val="00B0F0"/>
              </a:buClr>
              <a:buFont typeface="Wingdings" pitchFamily="2" charset="2"/>
              <a:buChar char="§"/>
            </a:pPr>
            <a:r>
              <a:rPr lang="en-GB"/>
              <a:t>Functionality </a:t>
            </a:r>
          </a:p>
          <a:p>
            <a:pPr marL="457200" indent="-457200">
              <a:buClr>
                <a:srgbClr val="00B0F0"/>
              </a:buClr>
              <a:buFont typeface="Wingdings" pitchFamily="2" charset="2"/>
              <a:buChar char="§"/>
            </a:pPr>
            <a:r>
              <a:rPr lang="en-GB"/>
              <a:t>Ability to embrace diversity</a:t>
            </a:r>
          </a:p>
          <a:p>
            <a:endParaRPr lang="en-GB"/>
          </a:p>
          <a:p>
            <a:endParaRPr lang="en-GB"/>
          </a:p>
        </p:txBody>
      </p:sp>
    </p:spTree>
    <p:extLst>
      <p:ext uri="{BB962C8B-B14F-4D97-AF65-F5344CB8AC3E}">
        <p14:creationId xmlns:p14="http://schemas.microsoft.com/office/powerpoint/2010/main" val="996946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talking to a group of children in a classroom&#10;&#10;Description automatically generated with medium confidence">
            <a:extLst>
              <a:ext uri="{FF2B5EF4-FFF2-40B4-BE49-F238E27FC236}">
                <a16:creationId xmlns:a16="http://schemas.microsoft.com/office/drawing/2014/main" id="{A2B0C51B-7CCD-164A-9F02-CD41054BFA0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0" y="0"/>
            <a:ext cx="12202581" cy="2489249"/>
          </a:xfrm>
          <a:prstGeom prst="rect">
            <a:avLst/>
          </a:prstGeom>
        </p:spPr>
      </p:pic>
      <p:sp>
        <p:nvSpPr>
          <p:cNvPr id="8" name="Shape 33">
            <a:extLst>
              <a:ext uri="{FF2B5EF4-FFF2-40B4-BE49-F238E27FC236}">
                <a16:creationId xmlns:a16="http://schemas.microsoft.com/office/drawing/2014/main" id="{6C08CADD-D8FF-D440-8EDA-3CC91D1D30AC}"/>
              </a:ext>
            </a:extLst>
          </p:cNvPr>
          <p:cNvSpPr txBox="1">
            <a:spLocks noChangeArrowheads="1"/>
          </p:cNvSpPr>
          <p:nvPr/>
        </p:nvSpPr>
        <p:spPr bwMode="auto">
          <a:xfrm>
            <a:off x="1245394" y="3309085"/>
            <a:ext cx="9963150" cy="780650"/>
          </a:xfrm>
          <a:prstGeom prst="rect">
            <a:avLst/>
          </a:prstGeom>
          <a:noFill/>
          <a:ln>
            <a:noFill/>
          </a:ln>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0000"/>
              </a:lnSpc>
              <a:buSzPct val="25000"/>
            </a:pPr>
            <a:r>
              <a:rPr lang="en-US" altLang="en-PT" sz="3600">
                <a:solidFill>
                  <a:srgbClr val="00B0F0"/>
                </a:solidFill>
                <a:latin typeface="CORESANSG-REGULAR" panose="020B0503030302020202" pitchFamily="34" charset="77"/>
                <a:sym typeface="Lato" panose="020F0502020204030203" pitchFamily="34" charset="77"/>
              </a:rPr>
              <a:t>WHAT GETS MEASURED AT PRIMARY FOUR? </a:t>
            </a:r>
          </a:p>
        </p:txBody>
      </p:sp>
      <p:sp>
        <p:nvSpPr>
          <p:cNvPr id="10" name="Rectangle 9">
            <a:extLst>
              <a:ext uri="{FF2B5EF4-FFF2-40B4-BE49-F238E27FC236}">
                <a16:creationId xmlns:a16="http://schemas.microsoft.com/office/drawing/2014/main" id="{11940BFA-AF63-C744-9B37-F115F9623B46}"/>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9" name="Shape 46">
            <a:extLst>
              <a:ext uri="{FF2B5EF4-FFF2-40B4-BE49-F238E27FC236}">
                <a16:creationId xmlns:a16="http://schemas.microsoft.com/office/drawing/2014/main" id="{F840A116-5E09-8C48-9998-0AAAF3E62E71}"/>
              </a:ext>
            </a:extLst>
          </p:cNvPr>
          <p:cNvSpPr txBox="1">
            <a:spLocks noChangeArrowheads="1"/>
          </p:cNvSpPr>
          <p:nvPr/>
        </p:nvSpPr>
        <p:spPr bwMode="auto">
          <a:xfrm>
            <a:off x="1245394" y="3942030"/>
            <a:ext cx="9963150" cy="233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457200" indent="-457200">
              <a:lnSpc>
                <a:spcPct val="130000"/>
              </a:lnSpc>
              <a:buClr>
                <a:schemeClr val="accent1"/>
              </a:buClr>
              <a:buFont typeface="Wingdings" pitchFamily="2" charset="2"/>
              <a:buChar char="§"/>
            </a:pPr>
            <a:r>
              <a:rPr lang="en-US" altLang="en-PT" sz="2800" spc="150">
                <a:solidFill>
                  <a:schemeClr val="tx1"/>
                </a:solidFill>
                <a:latin typeface="CORESANSG-EXTRALIGHT" panose="020B0203030302020202" pitchFamily="34" charset="77"/>
                <a:sym typeface="Lato" panose="020F0502020204030203" pitchFamily="34" charset="77"/>
              </a:rPr>
              <a:t>SELF EFFICACY</a:t>
            </a:r>
          </a:p>
          <a:p>
            <a:pPr marL="457200" indent="-457200">
              <a:lnSpc>
                <a:spcPct val="130000"/>
              </a:lnSpc>
              <a:buClr>
                <a:schemeClr val="accent1"/>
              </a:buClr>
              <a:buFont typeface="Wingdings" pitchFamily="2" charset="2"/>
              <a:buChar char="§"/>
            </a:pPr>
            <a:r>
              <a:rPr lang="en-US" altLang="en-PT" sz="2800" spc="150">
                <a:solidFill>
                  <a:schemeClr val="tx1"/>
                </a:solidFill>
                <a:latin typeface="CORESANSG-EXTRALIGHT" panose="020B0203030302020202" pitchFamily="34" charset="77"/>
                <a:sym typeface="Lato" panose="020F0502020204030203" pitchFamily="34" charset="77"/>
              </a:rPr>
              <a:t>EMPATHY</a:t>
            </a:r>
          </a:p>
          <a:p>
            <a:pPr marL="457200" indent="-457200">
              <a:lnSpc>
                <a:spcPct val="130000"/>
              </a:lnSpc>
              <a:buClr>
                <a:schemeClr val="accent1"/>
              </a:buClr>
              <a:buFont typeface="Wingdings" pitchFamily="2" charset="2"/>
              <a:buChar char="§"/>
            </a:pPr>
            <a:r>
              <a:rPr lang="en-US" altLang="en-PT" sz="2800" spc="150">
                <a:solidFill>
                  <a:schemeClr val="tx1"/>
                </a:solidFill>
                <a:latin typeface="CORESANSG-EXTRALIGHT" panose="020B0203030302020202" pitchFamily="34" charset="77"/>
                <a:sym typeface="Lato" panose="020F0502020204030203" pitchFamily="34" charset="77"/>
              </a:rPr>
              <a:t>PROBLEM SOLVING</a:t>
            </a:r>
            <a:endParaRPr lang="en-US" altLang="en-PT" sz="2800">
              <a:solidFill>
                <a:schemeClr val="tx1"/>
              </a:solidFill>
              <a:latin typeface="CORESANSG-EXTRALIGHT" panose="020B0203030302020202" pitchFamily="34" charset="77"/>
              <a:sym typeface="Lato" panose="020F0502020204030203" pitchFamily="34" charset="77"/>
            </a:endParaRPr>
          </a:p>
        </p:txBody>
      </p:sp>
    </p:spTree>
    <p:extLst>
      <p:ext uri="{BB962C8B-B14F-4D97-AF65-F5344CB8AC3E}">
        <p14:creationId xmlns:p14="http://schemas.microsoft.com/office/powerpoint/2010/main" val="58077236"/>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writing on a chalkboard&#10;&#10;Description automatically generated with medium confidence">
            <a:extLst>
              <a:ext uri="{FF2B5EF4-FFF2-40B4-BE49-F238E27FC236}">
                <a16:creationId xmlns:a16="http://schemas.microsoft.com/office/drawing/2014/main" id="{1A7BDB41-6C26-0C4D-AC02-DA2CDCA4940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406"/>
          <a:stretch/>
        </p:blipFill>
        <p:spPr>
          <a:xfrm>
            <a:off x="7741443" y="-1"/>
            <a:ext cx="4448969" cy="6858000"/>
          </a:xfrm>
          <a:prstGeom prst="rect">
            <a:avLst/>
          </a:prstGeom>
        </p:spPr>
      </p:pic>
      <p:sp>
        <p:nvSpPr>
          <p:cNvPr id="13" name="Rectangle 12">
            <a:extLst>
              <a:ext uri="{FF2B5EF4-FFF2-40B4-BE49-F238E27FC236}">
                <a16:creationId xmlns:a16="http://schemas.microsoft.com/office/drawing/2014/main" id="{C8EB44F2-4F2B-AE4C-A2B5-183146105E7C}"/>
              </a:ext>
            </a:extLst>
          </p:cNvPr>
          <p:cNvSpPr/>
          <p:nvPr/>
        </p:nvSpPr>
        <p:spPr>
          <a:xfrm>
            <a:off x="1588" y="-1"/>
            <a:ext cx="77724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GB" sz="900"/>
          </a:p>
        </p:txBody>
      </p:sp>
      <p:sp>
        <p:nvSpPr>
          <p:cNvPr id="5123" name="Shape 33">
            <a:extLst>
              <a:ext uri="{FF2B5EF4-FFF2-40B4-BE49-F238E27FC236}">
                <a16:creationId xmlns:a16="http://schemas.microsoft.com/office/drawing/2014/main" id="{9281506D-4786-3540-BAA8-699D82239D5E}"/>
              </a:ext>
            </a:extLst>
          </p:cNvPr>
          <p:cNvSpPr txBox="1">
            <a:spLocks noChangeArrowheads="1"/>
          </p:cNvSpPr>
          <p:nvPr/>
        </p:nvSpPr>
        <p:spPr bwMode="auto">
          <a:xfrm>
            <a:off x="787387" y="2221505"/>
            <a:ext cx="6436372" cy="194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0000"/>
              </a:lnSpc>
              <a:buSzPct val="25000"/>
            </a:pPr>
            <a:r>
              <a:rPr lang="en-US" altLang="en-PT" sz="3600" b="1">
                <a:solidFill>
                  <a:srgbClr val="FFFFFF"/>
                </a:solidFill>
                <a:latin typeface="CORESANSG-REGULAR" panose="020B0503030302020202" pitchFamily="34" charset="77"/>
                <a:sym typeface="Lato" panose="020F0502020204030203" pitchFamily="34" charset="77"/>
              </a:rPr>
              <a:t>RATIONALE FOR SELECTING</a:t>
            </a:r>
          </a:p>
          <a:p>
            <a:pPr eaLnBrk="1" hangingPunct="1">
              <a:lnSpc>
                <a:spcPct val="80000"/>
              </a:lnSpc>
              <a:buSzPct val="25000"/>
            </a:pPr>
            <a:r>
              <a:rPr lang="en-US" altLang="en-PT" sz="3600" b="1">
                <a:solidFill>
                  <a:srgbClr val="FFFFFF"/>
                </a:solidFill>
                <a:latin typeface="CORESANSG-REGULAR" panose="020B0503030302020202" pitchFamily="34" charset="77"/>
                <a:sym typeface="Lato" panose="020F0502020204030203" pitchFamily="34" charset="77"/>
              </a:rPr>
              <a:t>SELF EFFICACY, EMPATHY</a:t>
            </a:r>
          </a:p>
          <a:p>
            <a:pPr eaLnBrk="1" hangingPunct="1">
              <a:lnSpc>
                <a:spcPct val="80000"/>
              </a:lnSpc>
              <a:buSzPct val="25000"/>
            </a:pPr>
            <a:r>
              <a:rPr lang="en-US" altLang="en-PT" sz="3600" b="1">
                <a:solidFill>
                  <a:srgbClr val="FFFFFF"/>
                </a:solidFill>
                <a:latin typeface="CORESANSG-REGULAR" panose="020B0503030302020202" pitchFamily="34" charset="77"/>
                <a:sym typeface="Lato" panose="020F0502020204030203" pitchFamily="34" charset="77"/>
              </a:rPr>
              <a:t>AND PROBLEM SOLVING</a:t>
            </a:r>
          </a:p>
          <a:p>
            <a:pPr eaLnBrk="1" hangingPunct="1">
              <a:lnSpc>
                <a:spcPct val="80000"/>
              </a:lnSpc>
              <a:buSzPct val="25000"/>
            </a:pPr>
            <a:endParaRPr lang="en-US" altLang="en-PT" sz="3600">
              <a:solidFill>
                <a:srgbClr val="FFFFFF"/>
              </a:solidFill>
              <a:latin typeface="CORESANSG-LIGHT" panose="020B0303030302020202" pitchFamily="34" charset="77"/>
              <a:sym typeface="Lato" panose="020F0502020204030203" pitchFamily="34" charset="77"/>
            </a:endParaRPr>
          </a:p>
        </p:txBody>
      </p:sp>
      <p:sp>
        <p:nvSpPr>
          <p:cNvPr id="5124" name="Shape 34">
            <a:extLst>
              <a:ext uri="{FF2B5EF4-FFF2-40B4-BE49-F238E27FC236}">
                <a16:creationId xmlns:a16="http://schemas.microsoft.com/office/drawing/2014/main" id="{09B8E123-C96A-A64F-BC55-AB37C05E0CAE}"/>
              </a:ext>
            </a:extLst>
          </p:cNvPr>
          <p:cNvSpPr>
            <a:spLocks noChangeArrowheads="1"/>
          </p:cNvSpPr>
          <p:nvPr/>
        </p:nvSpPr>
        <p:spPr bwMode="auto">
          <a:xfrm>
            <a:off x="863588" y="3806808"/>
            <a:ext cx="1284288" cy="153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PT" altLang="en-PT" sz="1800">
              <a:solidFill>
                <a:srgbClr val="FFFFFF"/>
              </a:solidFill>
              <a:latin typeface="Lato" panose="020F0502020204030203" pitchFamily="34" charset="77"/>
              <a:sym typeface="Lato" panose="020F0502020204030203" pitchFamily="34" charset="77"/>
            </a:endParaRPr>
          </a:p>
        </p:txBody>
      </p:sp>
      <p:sp>
        <p:nvSpPr>
          <p:cNvPr id="6" name="Rectangle 5">
            <a:extLst>
              <a:ext uri="{FF2B5EF4-FFF2-40B4-BE49-F238E27FC236}">
                <a16:creationId xmlns:a16="http://schemas.microsoft.com/office/drawing/2014/main" id="{2005F491-E5D7-D64E-B6E0-5489F0D47E1B}"/>
              </a:ext>
            </a:extLst>
          </p:cNvPr>
          <p:cNvSpPr/>
          <p:nvPr/>
        </p:nvSpPr>
        <p:spPr>
          <a:xfrm>
            <a:off x="1" y="6748654"/>
            <a:ext cx="12191999" cy="109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8" name="Text Placeholder 3">
            <a:extLst>
              <a:ext uri="{FF2B5EF4-FFF2-40B4-BE49-F238E27FC236}">
                <a16:creationId xmlns:a16="http://schemas.microsoft.com/office/drawing/2014/main" id="{7B8FE0EA-3B32-7849-9184-273C31276DB2}"/>
              </a:ext>
            </a:extLst>
          </p:cNvPr>
          <p:cNvSpPr txBox="1">
            <a:spLocks/>
          </p:cNvSpPr>
          <p:nvPr/>
        </p:nvSpPr>
        <p:spPr>
          <a:xfrm>
            <a:off x="787388" y="4169186"/>
            <a:ext cx="6436371" cy="194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rPr>
              <a:t>These skills address the main challenges a 10 year old faces in school.</a:t>
            </a:r>
          </a:p>
          <a:p>
            <a:pPr marL="0" indent="0">
              <a:buNone/>
            </a:pPr>
            <a:r>
              <a:rPr lang="en-GB" sz="2400">
                <a:solidFill>
                  <a:schemeClr val="bg1"/>
                </a:solidFill>
              </a:rPr>
              <a:t>They also correlate with the developmental milestones of this particular age group.</a:t>
            </a:r>
          </a:p>
        </p:txBody>
      </p:sp>
    </p:spTree>
    <p:extLst>
      <p:ext uri="{BB962C8B-B14F-4D97-AF65-F5344CB8AC3E}">
        <p14:creationId xmlns:p14="http://schemas.microsoft.com/office/powerpoint/2010/main" val="2367759180"/>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38B627-C68B-B448-BE2D-A662CEB95632}"/>
              </a:ext>
            </a:extLst>
          </p:cNvPr>
          <p:cNvSpPr/>
          <p:nvPr/>
        </p:nvSpPr>
        <p:spPr>
          <a:xfrm>
            <a:off x="0" y="930592"/>
            <a:ext cx="1353014" cy="4131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184C611-9D91-3F4B-B537-7610A0387C95}"/>
              </a:ext>
            </a:extLst>
          </p:cNvPr>
          <p:cNvSpPr/>
          <p:nvPr/>
        </p:nvSpPr>
        <p:spPr>
          <a:xfrm>
            <a:off x="0" y="5559228"/>
            <a:ext cx="1353014" cy="399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5BFE0FE-5470-6C40-8D26-258008A4BEBD}"/>
              </a:ext>
            </a:extLst>
          </p:cNvPr>
          <p:cNvSpPr/>
          <p:nvPr/>
        </p:nvSpPr>
        <p:spPr>
          <a:xfrm>
            <a:off x="0" y="884872"/>
            <a:ext cx="135301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31EF4EBA-27C5-3548-82B5-28B51A83756C}"/>
              </a:ext>
            </a:extLst>
          </p:cNvPr>
          <p:cNvSpPr txBox="1">
            <a:spLocks/>
          </p:cNvSpPr>
          <p:nvPr/>
        </p:nvSpPr>
        <p:spPr>
          <a:xfrm>
            <a:off x="2317701" y="1206774"/>
            <a:ext cx="7087556" cy="733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00B0F0"/>
                </a:solidFill>
                <a:latin typeface="CORESANSG-REGULAR" panose="020B0503030302020202" pitchFamily="34" charset="77"/>
                <a:ea typeface="+mj-ea"/>
                <a:cs typeface="+mj-cs"/>
              </a:defRPr>
            </a:lvl1pPr>
          </a:lstStyle>
          <a:p>
            <a:r>
              <a:rPr lang="en-GB" sz="4000"/>
              <a:t>SELF EFFICACY</a:t>
            </a:r>
          </a:p>
        </p:txBody>
      </p:sp>
      <p:sp>
        <p:nvSpPr>
          <p:cNvPr id="12" name="Text Placeholder 2">
            <a:extLst>
              <a:ext uri="{FF2B5EF4-FFF2-40B4-BE49-F238E27FC236}">
                <a16:creationId xmlns:a16="http://schemas.microsoft.com/office/drawing/2014/main" id="{974C0F52-BB92-624D-B906-32C2D4F32069}"/>
              </a:ext>
            </a:extLst>
          </p:cNvPr>
          <p:cNvSpPr txBox="1">
            <a:spLocks/>
          </p:cNvSpPr>
          <p:nvPr/>
        </p:nvSpPr>
        <p:spPr>
          <a:xfrm>
            <a:off x="2317701" y="2114841"/>
            <a:ext cx="8574665" cy="2143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CORESANSG-EXTRALIGHT" panose="020B02030303020202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CORESANSG-EXTRALIGHT" panose="020B02030303020202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ORESANSG-EXTRALIGHT" panose="020B02030303020202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ORESANSG-EXTRALIGHT" panose="020B02030303020202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ORESANSG-EXTRALIGHT" panose="020B02030303020202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WHY: How well or poorly a person is able to cope with a given situation based on the skills they have and circumstances they face is vital.</a:t>
            </a:r>
          </a:p>
          <a:p>
            <a:endParaRPr lang="en-GB"/>
          </a:p>
          <a:p>
            <a:r>
              <a:rPr lang="en-GB"/>
              <a:t>WHAT WILL BE MEASURED:</a:t>
            </a:r>
          </a:p>
          <a:p>
            <a:pPr marL="457200" indent="-457200">
              <a:buClr>
                <a:srgbClr val="00B0F0"/>
              </a:buClr>
              <a:buFont typeface="Wingdings" pitchFamily="2" charset="2"/>
              <a:buChar char="§"/>
            </a:pPr>
            <a:r>
              <a:rPr lang="en-GB"/>
              <a:t>Responding to criticism</a:t>
            </a:r>
          </a:p>
          <a:p>
            <a:pPr marL="457200" indent="-457200">
              <a:buClr>
                <a:srgbClr val="00B0F0"/>
              </a:buClr>
              <a:buFont typeface="Wingdings" pitchFamily="2" charset="2"/>
              <a:buChar char="§"/>
            </a:pPr>
            <a:r>
              <a:rPr lang="en-GB"/>
              <a:t>Approach to Difficult Tasks</a:t>
            </a:r>
          </a:p>
          <a:p>
            <a:pPr marL="457200" indent="-457200">
              <a:buClr>
                <a:srgbClr val="00B0F0"/>
              </a:buClr>
              <a:buFont typeface="Wingdings" pitchFamily="2" charset="2"/>
              <a:buChar char="§"/>
            </a:pPr>
            <a:r>
              <a:rPr lang="en-GB"/>
              <a:t>Finding Solutions to Complex Issues</a:t>
            </a:r>
          </a:p>
          <a:p>
            <a:endParaRPr lang="en-GB"/>
          </a:p>
          <a:p>
            <a:endParaRPr lang="en-GB"/>
          </a:p>
        </p:txBody>
      </p:sp>
    </p:spTree>
    <p:extLst>
      <p:ext uri="{BB962C8B-B14F-4D97-AF65-F5344CB8AC3E}">
        <p14:creationId xmlns:p14="http://schemas.microsoft.com/office/powerpoint/2010/main" val="79379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317701" y="1206774"/>
            <a:ext cx="7087556" cy="733993"/>
          </a:xfrm>
        </p:spPr>
        <p:txBody>
          <a:bodyPr>
            <a:normAutofit/>
          </a:bodyPr>
          <a:lstStyle/>
          <a:p>
            <a:r>
              <a:rPr lang="en-GB" sz="4000"/>
              <a:t>EMPATHY</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2317701" y="2114841"/>
            <a:ext cx="8574665" cy="3352898"/>
          </a:xfrm>
        </p:spPr>
        <p:txBody>
          <a:bodyPr/>
          <a:lstStyle/>
          <a:p>
            <a:r>
              <a:rPr lang="en-GB"/>
              <a:t>WHY: Ability to understand and share feelings of others.</a:t>
            </a:r>
          </a:p>
          <a:p>
            <a:endParaRPr lang="en-GB"/>
          </a:p>
          <a:p>
            <a:r>
              <a:rPr lang="en-GB"/>
              <a:t>WHAT WILL BE MEASURED:</a:t>
            </a:r>
          </a:p>
          <a:p>
            <a:pPr marL="457200" indent="-457200">
              <a:buClr>
                <a:srgbClr val="00B0F0"/>
              </a:buClr>
              <a:buFont typeface="Wingdings" pitchFamily="2" charset="2"/>
              <a:buChar char="§"/>
            </a:pPr>
            <a:r>
              <a:rPr lang="en-GB"/>
              <a:t>Showing compassion </a:t>
            </a:r>
          </a:p>
          <a:p>
            <a:pPr marL="457200" indent="-457200">
              <a:buClr>
                <a:srgbClr val="00B0F0"/>
              </a:buClr>
              <a:buFont typeface="Wingdings" pitchFamily="2" charset="2"/>
              <a:buChar char="§"/>
            </a:pPr>
            <a:r>
              <a:rPr lang="en-GB"/>
              <a:t>Being quick to help others</a:t>
            </a:r>
          </a:p>
          <a:p>
            <a:endParaRPr lang="en-GB"/>
          </a:p>
        </p:txBody>
      </p:sp>
    </p:spTree>
    <p:extLst>
      <p:ext uri="{BB962C8B-B14F-4D97-AF65-F5344CB8AC3E}">
        <p14:creationId xmlns:p14="http://schemas.microsoft.com/office/powerpoint/2010/main" val="2993644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38B627-C68B-B448-BE2D-A662CEB95632}"/>
              </a:ext>
            </a:extLst>
          </p:cNvPr>
          <p:cNvSpPr/>
          <p:nvPr/>
        </p:nvSpPr>
        <p:spPr>
          <a:xfrm>
            <a:off x="0" y="930592"/>
            <a:ext cx="1353014" cy="4131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184C611-9D91-3F4B-B537-7610A0387C95}"/>
              </a:ext>
            </a:extLst>
          </p:cNvPr>
          <p:cNvSpPr/>
          <p:nvPr/>
        </p:nvSpPr>
        <p:spPr>
          <a:xfrm>
            <a:off x="0" y="5559228"/>
            <a:ext cx="1353014" cy="399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5BFE0FE-5470-6C40-8D26-258008A4BEBD}"/>
              </a:ext>
            </a:extLst>
          </p:cNvPr>
          <p:cNvSpPr/>
          <p:nvPr/>
        </p:nvSpPr>
        <p:spPr>
          <a:xfrm>
            <a:off x="0" y="884872"/>
            <a:ext cx="135301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31EF4EBA-27C5-3548-82B5-28B51A83756C}"/>
              </a:ext>
            </a:extLst>
          </p:cNvPr>
          <p:cNvSpPr txBox="1">
            <a:spLocks/>
          </p:cNvSpPr>
          <p:nvPr/>
        </p:nvSpPr>
        <p:spPr>
          <a:xfrm>
            <a:off x="2317701" y="1206774"/>
            <a:ext cx="7087556" cy="733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00B0F0"/>
                </a:solidFill>
                <a:latin typeface="CORESANSG-REGULAR" panose="020B0503030302020202" pitchFamily="34" charset="77"/>
                <a:ea typeface="+mj-ea"/>
                <a:cs typeface="+mj-cs"/>
              </a:defRPr>
            </a:lvl1pPr>
          </a:lstStyle>
          <a:p>
            <a:r>
              <a:rPr lang="en-GB" sz="4000"/>
              <a:t>PROBLEM-SOLVING</a:t>
            </a:r>
          </a:p>
        </p:txBody>
      </p:sp>
      <p:sp>
        <p:nvSpPr>
          <p:cNvPr id="12" name="Text Placeholder 2">
            <a:extLst>
              <a:ext uri="{FF2B5EF4-FFF2-40B4-BE49-F238E27FC236}">
                <a16:creationId xmlns:a16="http://schemas.microsoft.com/office/drawing/2014/main" id="{974C0F52-BB92-624D-B906-32C2D4F32069}"/>
              </a:ext>
            </a:extLst>
          </p:cNvPr>
          <p:cNvSpPr txBox="1">
            <a:spLocks/>
          </p:cNvSpPr>
          <p:nvPr/>
        </p:nvSpPr>
        <p:spPr>
          <a:xfrm>
            <a:off x="2317701" y="2114841"/>
            <a:ext cx="8574665" cy="2143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CORESANSG-EXTRALIGHT" panose="020B02030303020202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CORESANSG-EXTRALIGHT" panose="020B02030303020202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ORESANSG-EXTRALIGHT" panose="020B02030303020202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ORESANSG-EXTRALIGHT" panose="020B02030303020202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ORESANSG-EXTRALIGHT" panose="020B02030303020202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WHY: Process of finding solutions to difficult or complex issues.</a:t>
            </a:r>
          </a:p>
          <a:p>
            <a:endParaRPr lang="en-GB"/>
          </a:p>
          <a:p>
            <a:r>
              <a:rPr lang="en-GB"/>
              <a:t>WHAT WILL BE MEASURED:</a:t>
            </a:r>
          </a:p>
          <a:p>
            <a:pPr marL="457200" indent="-457200">
              <a:buClr>
                <a:srgbClr val="00B0F0"/>
              </a:buClr>
              <a:buFont typeface="Wingdings" pitchFamily="2" charset="2"/>
              <a:buChar char="§"/>
            </a:pPr>
            <a:r>
              <a:rPr lang="en-GB"/>
              <a:t>How the child responds to challenging situations</a:t>
            </a:r>
          </a:p>
          <a:p>
            <a:pPr marL="457200" indent="-457200">
              <a:buClr>
                <a:srgbClr val="00B0F0"/>
              </a:buClr>
              <a:buFont typeface="Wingdings" pitchFamily="2" charset="2"/>
              <a:buChar char="§"/>
            </a:pPr>
            <a:r>
              <a:rPr lang="en-GB"/>
              <a:t>Ability to face problems </a:t>
            </a:r>
          </a:p>
          <a:p>
            <a:pPr marL="457200" indent="-457200">
              <a:buClr>
                <a:srgbClr val="00B0F0"/>
              </a:buClr>
              <a:buFont typeface="Wingdings" pitchFamily="2" charset="2"/>
              <a:buChar char="§"/>
            </a:pPr>
            <a:r>
              <a:rPr lang="en-GB"/>
              <a:t>Ability to come up with solutions</a:t>
            </a:r>
          </a:p>
          <a:p>
            <a:endParaRPr lang="en-GB"/>
          </a:p>
          <a:p>
            <a:endParaRPr lang="en-GB"/>
          </a:p>
        </p:txBody>
      </p:sp>
    </p:spTree>
    <p:extLst>
      <p:ext uri="{BB962C8B-B14F-4D97-AF65-F5344CB8AC3E}">
        <p14:creationId xmlns:p14="http://schemas.microsoft.com/office/powerpoint/2010/main" val="3842862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talking to a group of children in a classroom&#10;&#10;Description automatically generated with medium confidence">
            <a:extLst>
              <a:ext uri="{FF2B5EF4-FFF2-40B4-BE49-F238E27FC236}">
                <a16:creationId xmlns:a16="http://schemas.microsoft.com/office/drawing/2014/main" id="{A2B0C51B-7CCD-164A-9F02-CD41054BFA0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0" y="0"/>
            <a:ext cx="12202581" cy="2489249"/>
          </a:xfrm>
          <a:prstGeom prst="rect">
            <a:avLst/>
          </a:prstGeom>
        </p:spPr>
      </p:pic>
      <p:sp>
        <p:nvSpPr>
          <p:cNvPr id="8" name="Shape 33">
            <a:extLst>
              <a:ext uri="{FF2B5EF4-FFF2-40B4-BE49-F238E27FC236}">
                <a16:creationId xmlns:a16="http://schemas.microsoft.com/office/drawing/2014/main" id="{6C08CADD-D8FF-D440-8EDA-3CC91D1D30AC}"/>
              </a:ext>
            </a:extLst>
          </p:cNvPr>
          <p:cNvSpPr txBox="1">
            <a:spLocks noChangeArrowheads="1"/>
          </p:cNvSpPr>
          <p:nvPr/>
        </p:nvSpPr>
        <p:spPr bwMode="auto">
          <a:xfrm>
            <a:off x="795665" y="3305289"/>
            <a:ext cx="9963150" cy="780650"/>
          </a:xfrm>
          <a:prstGeom prst="rect">
            <a:avLst/>
          </a:prstGeom>
          <a:noFill/>
          <a:ln>
            <a:noFill/>
          </a:ln>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0000"/>
              </a:lnSpc>
              <a:buSzPct val="25000"/>
            </a:pPr>
            <a:r>
              <a:rPr lang="en-US" altLang="en-PT" sz="3600">
                <a:solidFill>
                  <a:srgbClr val="00B0F0"/>
                </a:solidFill>
                <a:latin typeface="CORESANSG-REGULAR" panose="020B0503030302020202" pitchFamily="34" charset="77"/>
                <a:sym typeface="Lato" panose="020F0502020204030203" pitchFamily="34" charset="77"/>
              </a:rPr>
              <a:t>WHAT GETS MEASURED AT SENIOR TWO? </a:t>
            </a:r>
          </a:p>
        </p:txBody>
      </p:sp>
      <p:sp>
        <p:nvSpPr>
          <p:cNvPr id="10" name="Rectangle 9">
            <a:extLst>
              <a:ext uri="{FF2B5EF4-FFF2-40B4-BE49-F238E27FC236}">
                <a16:creationId xmlns:a16="http://schemas.microsoft.com/office/drawing/2014/main" id="{11940BFA-AF63-C744-9B37-F115F9623B46}"/>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9" name="Shape 46">
            <a:extLst>
              <a:ext uri="{FF2B5EF4-FFF2-40B4-BE49-F238E27FC236}">
                <a16:creationId xmlns:a16="http://schemas.microsoft.com/office/drawing/2014/main" id="{F840A116-5E09-8C48-9998-0AAAF3E62E71}"/>
              </a:ext>
            </a:extLst>
          </p:cNvPr>
          <p:cNvSpPr txBox="1">
            <a:spLocks noChangeArrowheads="1"/>
          </p:cNvSpPr>
          <p:nvPr/>
        </p:nvSpPr>
        <p:spPr bwMode="auto">
          <a:xfrm>
            <a:off x="795665" y="3429000"/>
            <a:ext cx="11406916" cy="264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nSpc>
                <a:spcPct val="130000"/>
              </a:lnSpc>
              <a:buClr>
                <a:srgbClr val="00B0F0"/>
              </a:buClr>
              <a:buFont typeface="Wingdings" pitchFamily="2" charset="2"/>
              <a:buChar char="§"/>
            </a:pPr>
            <a:endParaRPr lang="en-US" altLang="en-PT" sz="2800" spc="150">
              <a:solidFill>
                <a:schemeClr val="tx1"/>
              </a:solidFill>
              <a:latin typeface="CORESANSG-EXTRALIGHT" panose="020B0203030302020202" pitchFamily="34" charset="77"/>
              <a:sym typeface="Lato" panose="020F0502020204030203" pitchFamily="34" charset="77"/>
            </a:endParaRPr>
          </a:p>
          <a:p>
            <a:pPr marL="342900" indent="-342900">
              <a:lnSpc>
                <a:spcPct val="130000"/>
              </a:lnSpc>
              <a:buClr>
                <a:srgbClr val="00B0F0"/>
              </a:buClr>
              <a:buFont typeface="Wingdings" pitchFamily="2" charset="2"/>
              <a:buChar char="§"/>
            </a:pPr>
            <a:r>
              <a:rPr lang="en-US" altLang="en-PT" sz="2800" spc="150">
                <a:solidFill>
                  <a:schemeClr val="tx1"/>
                </a:solidFill>
                <a:latin typeface="CORESANSG-EXTRALIGHT" panose="020B0203030302020202" pitchFamily="34" charset="77"/>
                <a:sym typeface="Lato" panose="020F0502020204030203" pitchFamily="34" charset="77"/>
              </a:rPr>
              <a:t>ENTREPRENEURSHIP</a:t>
            </a:r>
          </a:p>
          <a:p>
            <a:pPr marL="342900" indent="-342900">
              <a:lnSpc>
                <a:spcPct val="130000"/>
              </a:lnSpc>
              <a:buClr>
                <a:srgbClr val="00B0F0"/>
              </a:buClr>
              <a:buFont typeface="Wingdings" pitchFamily="2" charset="2"/>
              <a:buChar char="§"/>
            </a:pPr>
            <a:r>
              <a:rPr lang="en-US" altLang="en-PT" sz="2800" spc="150">
                <a:solidFill>
                  <a:schemeClr val="tx1"/>
                </a:solidFill>
                <a:latin typeface="CORESANSG-EXTRALIGHT" panose="020B0203030302020202" pitchFamily="34" charset="77"/>
                <a:sym typeface="Lato" panose="020F0502020204030203" pitchFamily="34" charset="77"/>
              </a:rPr>
              <a:t>INFORMATION AND COMMUNICATIONS TECHNOLOGY (ICT)</a:t>
            </a:r>
          </a:p>
          <a:p>
            <a:pPr marL="342900" indent="-342900">
              <a:lnSpc>
                <a:spcPct val="130000"/>
              </a:lnSpc>
              <a:buClr>
                <a:srgbClr val="00B0F0"/>
              </a:buClr>
              <a:buFont typeface="Wingdings" pitchFamily="2" charset="2"/>
              <a:buChar char="§"/>
            </a:pPr>
            <a:r>
              <a:rPr lang="en-US" altLang="en-PT" sz="2800" spc="150">
                <a:solidFill>
                  <a:schemeClr val="tx1"/>
                </a:solidFill>
                <a:latin typeface="CORESANSG-EXTRALIGHT" panose="020B0203030302020202" pitchFamily="34" charset="77"/>
                <a:sym typeface="Lato" panose="020F0502020204030203" pitchFamily="34" charset="77"/>
              </a:rPr>
              <a:t>RELATIONSHIP-BUILDING</a:t>
            </a:r>
            <a:endParaRPr lang="en-US" altLang="en-PT" sz="2800">
              <a:solidFill>
                <a:schemeClr val="tx1"/>
              </a:solidFill>
              <a:latin typeface="CORESANSG-EXTRALIGHT" panose="020B0203030302020202" pitchFamily="34" charset="77"/>
              <a:sym typeface="Lato" panose="020F0502020204030203" pitchFamily="34" charset="77"/>
            </a:endParaRPr>
          </a:p>
        </p:txBody>
      </p:sp>
      <p:pic>
        <p:nvPicPr>
          <p:cNvPr id="3" name="Picture 2" descr="A picture containing table, person, indoor&#10;&#10;Description automatically generated">
            <a:extLst>
              <a:ext uri="{FF2B5EF4-FFF2-40B4-BE49-F238E27FC236}">
                <a16:creationId xmlns:a16="http://schemas.microsoft.com/office/drawing/2014/main" id="{0A4DD85B-61F4-9A49-AB52-7BF9831E4E1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13"/>
          <a:stretch/>
        </p:blipFill>
        <p:spPr>
          <a:xfrm>
            <a:off x="0" y="-1"/>
            <a:ext cx="12188824" cy="2489249"/>
          </a:xfrm>
          <a:prstGeom prst="rect">
            <a:avLst/>
          </a:prstGeom>
        </p:spPr>
      </p:pic>
    </p:spTree>
    <p:extLst>
      <p:ext uri="{BB962C8B-B14F-4D97-AF65-F5344CB8AC3E}">
        <p14:creationId xmlns:p14="http://schemas.microsoft.com/office/powerpoint/2010/main" val="4141251324"/>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table&#10;&#10;Description automatically generated">
            <a:extLst>
              <a:ext uri="{FF2B5EF4-FFF2-40B4-BE49-F238E27FC236}">
                <a16:creationId xmlns:a16="http://schemas.microsoft.com/office/drawing/2014/main" id="{EEAD8303-F9AB-8F40-AB3C-F75E25E0B4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371"/>
          <a:stretch/>
        </p:blipFill>
        <p:spPr>
          <a:xfrm>
            <a:off x="7773988" y="12700"/>
            <a:ext cx="4416424" cy="6858000"/>
          </a:xfrm>
          <a:prstGeom prst="rect">
            <a:avLst/>
          </a:prstGeom>
        </p:spPr>
      </p:pic>
      <p:sp>
        <p:nvSpPr>
          <p:cNvPr id="13" name="Rectangle 12">
            <a:extLst>
              <a:ext uri="{FF2B5EF4-FFF2-40B4-BE49-F238E27FC236}">
                <a16:creationId xmlns:a16="http://schemas.microsoft.com/office/drawing/2014/main" id="{C8EB44F2-4F2B-AE4C-A2B5-183146105E7C}"/>
              </a:ext>
            </a:extLst>
          </p:cNvPr>
          <p:cNvSpPr/>
          <p:nvPr/>
        </p:nvSpPr>
        <p:spPr>
          <a:xfrm>
            <a:off x="1588" y="-1"/>
            <a:ext cx="77724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GB" sz="900"/>
          </a:p>
        </p:txBody>
      </p:sp>
      <p:sp>
        <p:nvSpPr>
          <p:cNvPr id="5123" name="Shape 33">
            <a:extLst>
              <a:ext uri="{FF2B5EF4-FFF2-40B4-BE49-F238E27FC236}">
                <a16:creationId xmlns:a16="http://schemas.microsoft.com/office/drawing/2014/main" id="{9281506D-4786-3540-BAA8-699D82239D5E}"/>
              </a:ext>
            </a:extLst>
          </p:cNvPr>
          <p:cNvSpPr txBox="1">
            <a:spLocks noChangeArrowheads="1"/>
          </p:cNvSpPr>
          <p:nvPr/>
        </p:nvSpPr>
        <p:spPr bwMode="auto">
          <a:xfrm>
            <a:off x="787388" y="1922668"/>
            <a:ext cx="6436372" cy="14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0000"/>
              </a:lnSpc>
              <a:buSzPct val="25000"/>
            </a:pPr>
            <a:r>
              <a:rPr lang="en-US" altLang="en-PT" sz="3600" b="1" dirty="0">
                <a:solidFill>
                  <a:srgbClr val="FFFFFF"/>
                </a:solidFill>
                <a:latin typeface="CORESANSG-REGULAR" panose="020B0503030302020202" pitchFamily="34" charset="77"/>
                <a:sym typeface="Lato" panose="020F0502020204030203" pitchFamily="34" charset="77"/>
              </a:rPr>
              <a:t>RATIONALE FOR SELECTING</a:t>
            </a:r>
          </a:p>
          <a:p>
            <a:pPr eaLnBrk="1" hangingPunct="1">
              <a:lnSpc>
                <a:spcPct val="80000"/>
              </a:lnSpc>
              <a:buSzPct val="25000"/>
            </a:pPr>
            <a:r>
              <a:rPr lang="en-US" altLang="en-PT" sz="3600" b="1" dirty="0">
                <a:solidFill>
                  <a:srgbClr val="FFFFFF"/>
                </a:solidFill>
                <a:latin typeface="CORESANSG-REGULAR" panose="020B0503030302020202" pitchFamily="34" charset="77"/>
                <a:sym typeface="Lato" panose="020F0502020204030203" pitchFamily="34" charset="77"/>
              </a:rPr>
              <a:t>ENTREPREURSHIP, ICT</a:t>
            </a:r>
          </a:p>
          <a:p>
            <a:pPr eaLnBrk="1" hangingPunct="1">
              <a:lnSpc>
                <a:spcPct val="80000"/>
              </a:lnSpc>
              <a:buSzPct val="25000"/>
            </a:pPr>
            <a:r>
              <a:rPr lang="en-US" altLang="en-PT" sz="3600" b="1" dirty="0">
                <a:solidFill>
                  <a:srgbClr val="FFFFFF"/>
                </a:solidFill>
                <a:latin typeface="CORESANSG-REGULAR" panose="020B0503030302020202" pitchFamily="34" charset="77"/>
                <a:sym typeface="Lato" panose="020F0502020204030203" pitchFamily="34" charset="77"/>
              </a:rPr>
              <a:t>AND RELATIONSHIP-BUILDING</a:t>
            </a:r>
          </a:p>
          <a:p>
            <a:pPr eaLnBrk="1" hangingPunct="1">
              <a:lnSpc>
                <a:spcPct val="80000"/>
              </a:lnSpc>
              <a:buSzPct val="25000"/>
            </a:pPr>
            <a:endParaRPr lang="en-US" altLang="en-PT" sz="3600" dirty="0">
              <a:solidFill>
                <a:srgbClr val="FFFFFF"/>
              </a:solidFill>
              <a:latin typeface="CORESANSG-LIGHT" panose="020B0303030302020202" pitchFamily="34" charset="77"/>
              <a:sym typeface="Lato" panose="020F0502020204030203" pitchFamily="34" charset="77"/>
            </a:endParaRPr>
          </a:p>
        </p:txBody>
      </p:sp>
      <p:sp>
        <p:nvSpPr>
          <p:cNvPr id="5124" name="Shape 34">
            <a:extLst>
              <a:ext uri="{FF2B5EF4-FFF2-40B4-BE49-F238E27FC236}">
                <a16:creationId xmlns:a16="http://schemas.microsoft.com/office/drawing/2014/main" id="{09B8E123-C96A-A64F-BC55-AB37C05E0CAE}"/>
              </a:ext>
            </a:extLst>
          </p:cNvPr>
          <p:cNvSpPr>
            <a:spLocks noChangeArrowheads="1"/>
          </p:cNvSpPr>
          <p:nvPr/>
        </p:nvSpPr>
        <p:spPr bwMode="auto">
          <a:xfrm>
            <a:off x="863588" y="3536642"/>
            <a:ext cx="1284288" cy="153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PT" altLang="en-PT" sz="1800">
              <a:solidFill>
                <a:srgbClr val="FFFFFF"/>
              </a:solidFill>
              <a:latin typeface="Lato" panose="020F0502020204030203" pitchFamily="34" charset="77"/>
              <a:sym typeface="Lato" panose="020F0502020204030203" pitchFamily="34" charset="77"/>
            </a:endParaRPr>
          </a:p>
        </p:txBody>
      </p:sp>
      <p:sp>
        <p:nvSpPr>
          <p:cNvPr id="6" name="Rectangle 5">
            <a:extLst>
              <a:ext uri="{FF2B5EF4-FFF2-40B4-BE49-F238E27FC236}">
                <a16:creationId xmlns:a16="http://schemas.microsoft.com/office/drawing/2014/main" id="{2005F491-E5D7-D64E-B6E0-5489F0D47E1B}"/>
              </a:ext>
            </a:extLst>
          </p:cNvPr>
          <p:cNvSpPr/>
          <p:nvPr/>
        </p:nvSpPr>
        <p:spPr>
          <a:xfrm>
            <a:off x="1" y="6761354"/>
            <a:ext cx="12191999" cy="109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8" name="Text Placeholder 3">
            <a:extLst>
              <a:ext uri="{FF2B5EF4-FFF2-40B4-BE49-F238E27FC236}">
                <a16:creationId xmlns:a16="http://schemas.microsoft.com/office/drawing/2014/main" id="{7B8FE0EA-3B32-7849-9184-273C31276DB2}"/>
              </a:ext>
            </a:extLst>
          </p:cNvPr>
          <p:cNvSpPr txBox="1">
            <a:spLocks/>
          </p:cNvSpPr>
          <p:nvPr/>
        </p:nvSpPr>
        <p:spPr>
          <a:xfrm>
            <a:off x="787388" y="3899020"/>
            <a:ext cx="6471325" cy="21294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rPr>
              <a:t>According to Uganda National Examinations Board (UNEB) In 2020:</a:t>
            </a:r>
          </a:p>
          <a:p>
            <a:pPr>
              <a:buFont typeface="Wingdings" pitchFamily="2" charset="2"/>
              <a:buChar char="§"/>
            </a:pPr>
            <a:r>
              <a:rPr lang="en-UG" sz="2400">
                <a:solidFill>
                  <a:schemeClr val="bg1"/>
                </a:solidFill>
              </a:rPr>
              <a:t>749,761 </a:t>
            </a:r>
            <a:r>
              <a:rPr lang="en-GB" sz="2400">
                <a:solidFill>
                  <a:schemeClr val="bg1"/>
                </a:solidFill>
              </a:rPr>
              <a:t>pupils sat for PLE</a:t>
            </a:r>
          </a:p>
          <a:p>
            <a:pPr>
              <a:buFont typeface="Wingdings" pitchFamily="2" charset="2"/>
              <a:buChar char="§"/>
            </a:pPr>
            <a:r>
              <a:rPr lang="en-UG" sz="2400">
                <a:solidFill>
                  <a:schemeClr val="bg1"/>
                </a:solidFill>
              </a:rPr>
              <a:t>333,889 students UCE</a:t>
            </a:r>
            <a:endParaRPr lang="en-GB" sz="2400">
              <a:solidFill>
                <a:schemeClr val="bg1"/>
              </a:solidFill>
            </a:endParaRPr>
          </a:p>
          <a:p>
            <a:pPr>
              <a:buFont typeface="Wingdings" pitchFamily="2" charset="2"/>
              <a:buChar char="§"/>
            </a:pPr>
            <a:r>
              <a:rPr lang="en-UG" sz="2400">
                <a:solidFill>
                  <a:schemeClr val="bg1"/>
                </a:solidFill>
              </a:rPr>
              <a:t>98,392 Students sat for UACE</a:t>
            </a:r>
            <a:endParaRPr lang="en-GB" sz="2400">
              <a:solidFill>
                <a:schemeClr val="bg1"/>
              </a:solidFill>
            </a:endParaRPr>
          </a:p>
        </p:txBody>
      </p:sp>
    </p:spTree>
    <p:extLst>
      <p:ext uri="{BB962C8B-B14F-4D97-AF65-F5344CB8AC3E}">
        <p14:creationId xmlns:p14="http://schemas.microsoft.com/office/powerpoint/2010/main" val="255157834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27E210-83D8-124A-9879-C4DB671DB63F}"/>
              </a:ext>
            </a:extLst>
          </p:cNvPr>
          <p:cNvSpPr>
            <a:spLocks noGrp="1"/>
          </p:cNvSpPr>
          <p:nvPr>
            <p:ph type="body" sz="quarter" idx="10"/>
          </p:nvPr>
        </p:nvSpPr>
        <p:spPr>
          <a:xfrm>
            <a:off x="1028187" y="2357437"/>
            <a:ext cx="8347364" cy="2143125"/>
          </a:xfrm>
        </p:spPr>
        <p:txBody>
          <a:bodyPr/>
          <a:lstStyle/>
          <a:p>
            <a:r>
              <a:rPr lang="en-GB">
                <a:latin typeface="CORESANSG-LIGHT" panose="020B0303030302020202" pitchFamily="34" charset="77"/>
              </a:rPr>
              <a:t>Micro-innovations are designed to be</a:t>
            </a:r>
            <a:br>
              <a:rPr lang="en-GB">
                <a:latin typeface="CORESANSG-LIGHT" panose="020B0303030302020202" pitchFamily="34" charset="77"/>
              </a:rPr>
            </a:br>
            <a:r>
              <a:rPr lang="en-GB">
                <a:latin typeface="CORESANSG-LIGHT" panose="020B0303030302020202" pitchFamily="34" charset="77"/>
              </a:rPr>
              <a:t>low-cost, replicable, and shareable –</a:t>
            </a:r>
            <a:br>
              <a:rPr lang="en-GB">
                <a:latin typeface="CORESANSG-LIGHT" panose="020B0303030302020202" pitchFamily="34" charset="77"/>
              </a:rPr>
            </a:br>
            <a:r>
              <a:rPr lang="en-GB">
                <a:latin typeface="CORESANSG-LIGHT" panose="020B0303030302020202" pitchFamily="34" charset="77"/>
              </a:rPr>
              <a:t>informing systems-level educational change</a:t>
            </a:r>
            <a:br>
              <a:rPr lang="en-GB">
                <a:latin typeface="CORESANSG-LIGHT" panose="020B0303030302020202" pitchFamily="34" charset="77"/>
              </a:rPr>
            </a:br>
            <a:r>
              <a:rPr lang="en-GB">
                <a:latin typeface="CORESANSG-LIGHT" panose="020B0303030302020202" pitchFamily="34" charset="77"/>
              </a:rPr>
              <a:t>and showcasing the role of schools in the achievement of SDG4</a:t>
            </a:r>
          </a:p>
        </p:txBody>
      </p:sp>
    </p:spTree>
    <p:extLst>
      <p:ext uri="{BB962C8B-B14F-4D97-AF65-F5344CB8AC3E}">
        <p14:creationId xmlns:p14="http://schemas.microsoft.com/office/powerpoint/2010/main" val="1413465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howing a child something on the paper&#10;&#10;Description automatically generated with medium confidence">
            <a:extLst>
              <a:ext uri="{FF2B5EF4-FFF2-40B4-BE49-F238E27FC236}">
                <a16:creationId xmlns:a16="http://schemas.microsoft.com/office/drawing/2014/main" id="{74C4E85C-6F5D-0C4B-8D39-188973A1B1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4418012" cy="6781800"/>
          </a:xfrm>
          <a:prstGeom prst="rect">
            <a:avLst/>
          </a:prstGeom>
        </p:spPr>
      </p:pic>
      <p:sp>
        <p:nvSpPr>
          <p:cNvPr id="3" name="Title 2">
            <a:extLst>
              <a:ext uri="{FF2B5EF4-FFF2-40B4-BE49-F238E27FC236}">
                <a16:creationId xmlns:a16="http://schemas.microsoft.com/office/drawing/2014/main" id="{4D363C7E-1423-B14F-AD7D-0DDFE8757BEB}"/>
              </a:ext>
            </a:extLst>
          </p:cNvPr>
          <p:cNvSpPr>
            <a:spLocks noGrp="1"/>
          </p:cNvSpPr>
          <p:nvPr>
            <p:ph type="title"/>
          </p:nvPr>
        </p:nvSpPr>
        <p:spPr>
          <a:xfrm>
            <a:off x="4801047" y="2476856"/>
            <a:ext cx="7293554" cy="808616"/>
          </a:xfrm>
        </p:spPr>
        <p:txBody>
          <a:bodyPr/>
          <a:lstStyle/>
          <a:p>
            <a:r>
              <a:rPr lang="en-GB"/>
              <a:t>RATIONALE </a:t>
            </a:r>
            <a:r>
              <a:rPr lang="en-GB" sz="2000"/>
              <a:t>CONTINUED</a:t>
            </a:r>
          </a:p>
        </p:txBody>
      </p:sp>
      <p:sp>
        <p:nvSpPr>
          <p:cNvPr id="4" name="Text Placeholder 3">
            <a:extLst>
              <a:ext uri="{FF2B5EF4-FFF2-40B4-BE49-F238E27FC236}">
                <a16:creationId xmlns:a16="http://schemas.microsoft.com/office/drawing/2014/main" id="{DAF73610-541D-E049-9515-1233087A5814}"/>
              </a:ext>
            </a:extLst>
          </p:cNvPr>
          <p:cNvSpPr>
            <a:spLocks noGrp="1"/>
          </p:cNvSpPr>
          <p:nvPr>
            <p:ph type="body" sz="quarter" idx="11"/>
          </p:nvPr>
        </p:nvSpPr>
        <p:spPr>
          <a:xfrm>
            <a:off x="4801047" y="3344464"/>
            <a:ext cx="6496217" cy="2143125"/>
          </a:xfrm>
        </p:spPr>
        <p:txBody>
          <a:bodyPr/>
          <a:lstStyle/>
          <a:p>
            <a:pPr marL="457200" indent="-457200">
              <a:buClr>
                <a:srgbClr val="00B0F0"/>
              </a:buClr>
              <a:buFont typeface="Wingdings" pitchFamily="2" charset="2"/>
              <a:buChar char="§"/>
            </a:pPr>
            <a:r>
              <a:rPr lang="en-GB" sz="2400"/>
              <a:t>Schools2030 supports schools that</a:t>
            </a:r>
            <a:br>
              <a:rPr lang="en-GB" sz="2400"/>
            </a:br>
            <a:r>
              <a:rPr lang="en-GB" sz="2400"/>
              <a:t>are disadvantaged </a:t>
            </a:r>
          </a:p>
          <a:p>
            <a:pPr marL="457200" indent="-457200">
              <a:buClr>
                <a:srgbClr val="00B0F0"/>
              </a:buClr>
              <a:buFont typeface="Wingdings" pitchFamily="2" charset="2"/>
              <a:buChar char="§"/>
            </a:pPr>
            <a:r>
              <a:rPr lang="en-GB" sz="2400"/>
              <a:t>Most of our students are most likely</a:t>
            </a:r>
            <a:br>
              <a:rPr lang="en-GB" sz="2400"/>
            </a:br>
            <a:r>
              <a:rPr lang="en-GB" sz="2400"/>
              <a:t>to drop out of school</a:t>
            </a:r>
          </a:p>
          <a:p>
            <a:pPr marL="457200" indent="-457200">
              <a:buClr>
                <a:srgbClr val="00B0F0"/>
              </a:buClr>
              <a:buFont typeface="Wingdings" pitchFamily="2" charset="2"/>
              <a:buChar char="§"/>
            </a:pPr>
            <a:r>
              <a:rPr lang="en-GB" sz="2400"/>
              <a:t>Need to equip our students with livelihood skills to compete in adult life</a:t>
            </a:r>
          </a:p>
          <a:p>
            <a:endParaRPr lang="en-GB" sz="2400"/>
          </a:p>
        </p:txBody>
      </p:sp>
    </p:spTree>
    <p:extLst>
      <p:ext uri="{BB962C8B-B14F-4D97-AF65-F5344CB8AC3E}">
        <p14:creationId xmlns:p14="http://schemas.microsoft.com/office/powerpoint/2010/main" val="801635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1888493" y="426001"/>
            <a:ext cx="7087556" cy="733993"/>
          </a:xfrm>
        </p:spPr>
        <p:txBody>
          <a:bodyPr>
            <a:normAutofit/>
          </a:bodyPr>
          <a:lstStyle/>
          <a:p>
            <a:r>
              <a:rPr lang="en-GB" sz="4000"/>
              <a:t>ENTREPRENEURSHIP</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1888493" y="1324947"/>
            <a:ext cx="9345564" cy="5107052"/>
          </a:xfrm>
        </p:spPr>
        <p:txBody>
          <a:bodyPr lIns="91440" tIns="45720" rIns="91440" bIns="45720" anchor="t"/>
          <a:lstStyle/>
          <a:p>
            <a:r>
              <a:rPr lang="en-GB">
                <a:latin typeface="CORESANSG-EXTRALIGHT"/>
              </a:rPr>
              <a:t>WHY: </a:t>
            </a:r>
            <a:r>
              <a:rPr lang="en-US">
                <a:latin typeface="CORESANSG-EXTRALIGHT"/>
              </a:rPr>
              <a:t>Ability to develop or build ideas to an existing idea with an aim of profit making:</a:t>
            </a:r>
            <a:endParaRPr lang="en-UG">
              <a:latin typeface="CORESANSG-EXTRALIGHT"/>
            </a:endParaRPr>
          </a:p>
          <a:p>
            <a:pPr marL="457200" indent="-457200">
              <a:buClr>
                <a:srgbClr val="00B0F0"/>
              </a:buClr>
              <a:buFont typeface="Wingdings" pitchFamily="2" charset="2"/>
              <a:buChar char="§"/>
            </a:pPr>
            <a:r>
              <a:rPr lang="en-GB" sz="2000">
                <a:latin typeface="CORESANSG-EXTRALIGHT"/>
              </a:rPr>
              <a:t>In 2016, Uganda was ranked as the world's most entrepreneurial country, yet it remains a third world country (</a:t>
            </a:r>
            <a:r>
              <a:rPr lang="en-GB" sz="2000" i="1">
                <a:latin typeface="CORESANSG-EXTRALIGHT"/>
              </a:rPr>
              <a:t>Global Entrepreneur Monitor</a:t>
            </a:r>
            <a:r>
              <a:rPr lang="en-GB" sz="2000">
                <a:latin typeface="CORESANSG-EXTRALIGHT"/>
              </a:rPr>
              <a:t>)</a:t>
            </a:r>
          </a:p>
          <a:p>
            <a:pPr marL="457200" indent="-457200">
              <a:buClr>
                <a:srgbClr val="00B0F0"/>
              </a:buClr>
              <a:buFont typeface="Wingdings" pitchFamily="2" charset="2"/>
              <a:buChar char="§"/>
            </a:pPr>
            <a:r>
              <a:rPr lang="en-GB" sz="2000">
                <a:latin typeface="CORESANSG-EXTRALIGHT"/>
              </a:rPr>
              <a:t>Need to enhance entrepreneurship skills for sustainability</a:t>
            </a:r>
          </a:p>
          <a:p>
            <a:endParaRPr lang="en-GB"/>
          </a:p>
          <a:p>
            <a:r>
              <a:rPr lang="en-GB">
                <a:latin typeface="CORESANSG-EXTRALIGHT"/>
              </a:rPr>
              <a:t>WHAT WILL BE MEASURED:</a:t>
            </a:r>
          </a:p>
          <a:p>
            <a:pPr marL="457200" indent="-457200">
              <a:buClr>
                <a:srgbClr val="00B0F0"/>
              </a:buClr>
              <a:buFont typeface="Wingdings" pitchFamily="2" charset="2"/>
              <a:buChar char="§"/>
            </a:pPr>
            <a:r>
              <a:rPr lang="en-GB">
                <a:latin typeface="CORESANSG-EXTRALIGHT"/>
              </a:rPr>
              <a:t>Negotiation </a:t>
            </a:r>
            <a:endParaRPr lang="en-GB"/>
          </a:p>
          <a:p>
            <a:pPr marL="457200" indent="-457200">
              <a:buClr>
                <a:srgbClr val="00B0F0"/>
              </a:buClr>
              <a:buFont typeface="Wingdings" pitchFamily="2" charset="2"/>
              <a:buChar char="§"/>
            </a:pPr>
            <a:r>
              <a:rPr lang="en-GB">
                <a:latin typeface="CORESANSG-EXTRALIGHT"/>
              </a:rPr>
              <a:t>Originality of ideas</a:t>
            </a:r>
          </a:p>
          <a:p>
            <a:pPr marL="457200" indent="-457200">
              <a:buClr>
                <a:srgbClr val="00B0F0"/>
              </a:buClr>
              <a:buFont typeface="Wingdings" pitchFamily="2" charset="2"/>
              <a:buChar char="§"/>
            </a:pPr>
            <a:r>
              <a:rPr lang="en-GB">
                <a:latin typeface="CORESANSG-EXTRALIGHT"/>
              </a:rPr>
              <a:t>Customer service skills</a:t>
            </a:r>
          </a:p>
          <a:p>
            <a:pPr marL="457200" indent="-457200">
              <a:buClr>
                <a:srgbClr val="00B0F0"/>
              </a:buClr>
              <a:buFont typeface="Wingdings" pitchFamily="2" charset="2"/>
              <a:buChar char="§"/>
            </a:pPr>
            <a:r>
              <a:rPr lang="en-GB">
                <a:latin typeface="CORESANSG-EXTRALIGHT"/>
              </a:rPr>
              <a:t>Financial literacy</a:t>
            </a:r>
          </a:p>
          <a:p>
            <a:endParaRPr lang="en-GB"/>
          </a:p>
        </p:txBody>
      </p:sp>
    </p:spTree>
    <p:extLst>
      <p:ext uri="{BB962C8B-B14F-4D97-AF65-F5344CB8AC3E}">
        <p14:creationId xmlns:p14="http://schemas.microsoft.com/office/powerpoint/2010/main" val="4185702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38B627-C68B-B448-BE2D-A662CEB95632}"/>
              </a:ext>
            </a:extLst>
          </p:cNvPr>
          <p:cNvSpPr/>
          <p:nvPr/>
        </p:nvSpPr>
        <p:spPr>
          <a:xfrm>
            <a:off x="0" y="930592"/>
            <a:ext cx="1353014" cy="4131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184C611-9D91-3F4B-B537-7610A0387C95}"/>
              </a:ext>
            </a:extLst>
          </p:cNvPr>
          <p:cNvSpPr/>
          <p:nvPr/>
        </p:nvSpPr>
        <p:spPr>
          <a:xfrm>
            <a:off x="0" y="5559228"/>
            <a:ext cx="1353014" cy="399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5BFE0FE-5470-6C40-8D26-258008A4BEBD}"/>
              </a:ext>
            </a:extLst>
          </p:cNvPr>
          <p:cNvSpPr/>
          <p:nvPr/>
        </p:nvSpPr>
        <p:spPr>
          <a:xfrm>
            <a:off x="0" y="884872"/>
            <a:ext cx="135301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31EF4EBA-27C5-3548-82B5-28B51A83756C}"/>
              </a:ext>
            </a:extLst>
          </p:cNvPr>
          <p:cNvSpPr txBox="1">
            <a:spLocks/>
          </p:cNvSpPr>
          <p:nvPr/>
        </p:nvSpPr>
        <p:spPr>
          <a:xfrm>
            <a:off x="2299040" y="930591"/>
            <a:ext cx="7087556" cy="733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00B0F0"/>
                </a:solidFill>
                <a:latin typeface="CORESANSG-REGULAR" panose="020B0503030302020202" pitchFamily="34" charset="77"/>
                <a:ea typeface="+mj-ea"/>
                <a:cs typeface="+mj-cs"/>
              </a:defRPr>
            </a:lvl1pPr>
          </a:lstStyle>
          <a:p>
            <a:r>
              <a:rPr lang="en-GB" sz="4000"/>
              <a:t>ICT</a:t>
            </a:r>
          </a:p>
        </p:txBody>
      </p:sp>
      <p:sp>
        <p:nvSpPr>
          <p:cNvPr id="12" name="Text Placeholder 2">
            <a:extLst>
              <a:ext uri="{FF2B5EF4-FFF2-40B4-BE49-F238E27FC236}">
                <a16:creationId xmlns:a16="http://schemas.microsoft.com/office/drawing/2014/main" id="{974C0F52-BB92-624D-B906-32C2D4F32069}"/>
              </a:ext>
            </a:extLst>
          </p:cNvPr>
          <p:cNvSpPr txBox="1">
            <a:spLocks/>
          </p:cNvSpPr>
          <p:nvPr/>
        </p:nvSpPr>
        <p:spPr>
          <a:xfrm>
            <a:off x="2299040" y="1838658"/>
            <a:ext cx="8574665" cy="214312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CORESANSG-EXTRALIGHT" panose="020B02030303020202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CORESANSG-EXTRALIGHT" panose="020B02030303020202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ORESANSG-EXTRALIGHT" panose="020B02030303020202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ORESANSG-EXTRALIGHT" panose="020B02030303020202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ORESANSG-EXTRALIGHT" panose="020B02030303020202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CORESANSG-EXTRALIGHT"/>
              </a:rPr>
              <a:t>WHY: Technology is the science or knowledge put into practical use to solve problems or invent useful tools.</a:t>
            </a:r>
          </a:p>
          <a:p>
            <a:endParaRPr lang="en-GB"/>
          </a:p>
          <a:p>
            <a:r>
              <a:rPr lang="en-GB">
                <a:latin typeface="CORESANSG-EXTRALIGHT"/>
              </a:rPr>
              <a:t>WHAT WILL BE MEASURED:</a:t>
            </a:r>
          </a:p>
          <a:p>
            <a:pPr marL="457200" indent="-457200">
              <a:buClr>
                <a:srgbClr val="00B0F0"/>
              </a:buClr>
              <a:buFont typeface="Wingdings" pitchFamily="2" charset="2"/>
              <a:buChar char="§"/>
            </a:pPr>
            <a:r>
              <a:rPr lang="en-GB">
                <a:latin typeface="CORESANSG-EXTRALIGHT"/>
              </a:rPr>
              <a:t>Ability to confidently use computer programs </a:t>
            </a:r>
          </a:p>
          <a:p>
            <a:pPr marL="457200" indent="-457200">
              <a:buClr>
                <a:srgbClr val="00B0F0"/>
              </a:buClr>
              <a:buFont typeface="Wingdings" pitchFamily="2" charset="2"/>
              <a:buChar char="§"/>
            </a:pPr>
            <a:r>
              <a:rPr lang="en-GB"/>
              <a:t>Ability to search for information online</a:t>
            </a:r>
          </a:p>
          <a:p>
            <a:pPr marL="457200" indent="-457200">
              <a:buClr>
                <a:srgbClr val="00B0F0"/>
              </a:buClr>
              <a:buFont typeface="Wingdings" pitchFamily="2" charset="2"/>
              <a:buChar char="§"/>
            </a:pPr>
            <a:r>
              <a:rPr lang="en-GB">
                <a:latin typeface="CORESANSG-EXTRALIGHT"/>
              </a:rPr>
              <a:t>Ability to communicate online </a:t>
            </a:r>
            <a:endParaRPr lang="en-GB"/>
          </a:p>
          <a:p>
            <a:endParaRPr lang="en-GB"/>
          </a:p>
          <a:p>
            <a:endParaRPr lang="en-GB"/>
          </a:p>
        </p:txBody>
      </p:sp>
    </p:spTree>
    <p:extLst>
      <p:ext uri="{BB962C8B-B14F-4D97-AF65-F5344CB8AC3E}">
        <p14:creationId xmlns:p14="http://schemas.microsoft.com/office/powerpoint/2010/main" val="955459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317701" y="1206774"/>
            <a:ext cx="7087556" cy="733993"/>
          </a:xfrm>
        </p:spPr>
        <p:txBody>
          <a:bodyPr>
            <a:normAutofit/>
          </a:bodyPr>
          <a:lstStyle/>
          <a:p>
            <a:r>
              <a:rPr lang="en-GB" sz="4000"/>
              <a:t>RELATIONSHIP-BUILDING</a:t>
            </a:r>
          </a:p>
        </p:txBody>
      </p:sp>
      <p:sp>
        <p:nvSpPr>
          <p:cNvPr id="3" name="Text Placeholder 2">
            <a:extLst>
              <a:ext uri="{FF2B5EF4-FFF2-40B4-BE49-F238E27FC236}">
                <a16:creationId xmlns:a16="http://schemas.microsoft.com/office/drawing/2014/main" id="{D2CEA57E-69B0-EA48-87A6-D7EB4C0F938D}"/>
              </a:ext>
            </a:extLst>
          </p:cNvPr>
          <p:cNvSpPr>
            <a:spLocks noGrp="1"/>
          </p:cNvSpPr>
          <p:nvPr>
            <p:ph type="body" sz="quarter" idx="11"/>
          </p:nvPr>
        </p:nvSpPr>
        <p:spPr>
          <a:xfrm>
            <a:off x="2317701" y="2114841"/>
            <a:ext cx="8574665" cy="3352898"/>
          </a:xfrm>
        </p:spPr>
        <p:txBody>
          <a:bodyPr/>
          <a:lstStyle/>
          <a:p>
            <a:r>
              <a:rPr lang="en-GB"/>
              <a:t>WHY: Relationship-building skills are a combination of soft skills that one applies to connect with others and form positive relationships.</a:t>
            </a:r>
            <a:r>
              <a:rPr lang="en-UG"/>
              <a:t> </a:t>
            </a:r>
            <a:endParaRPr lang="en-GB"/>
          </a:p>
          <a:p>
            <a:endParaRPr lang="en-GB"/>
          </a:p>
          <a:p>
            <a:r>
              <a:rPr lang="en-GB"/>
              <a:t>WHAT WILL BE MEASURED:</a:t>
            </a:r>
          </a:p>
          <a:p>
            <a:pPr marL="457200" indent="-457200">
              <a:buClr>
                <a:srgbClr val="00B0F0"/>
              </a:buClr>
              <a:buFont typeface="Wingdings" pitchFamily="2" charset="2"/>
              <a:buChar char="§"/>
            </a:pPr>
            <a:r>
              <a:rPr lang="en-GB"/>
              <a:t>Networking </a:t>
            </a:r>
          </a:p>
          <a:p>
            <a:pPr marL="457200" indent="-457200">
              <a:buClr>
                <a:srgbClr val="00B0F0"/>
              </a:buClr>
              <a:buFont typeface="Wingdings" pitchFamily="2" charset="2"/>
              <a:buChar char="§"/>
            </a:pPr>
            <a:r>
              <a:rPr lang="en-GB"/>
              <a:t>Ability to build lasting relationships</a:t>
            </a:r>
          </a:p>
          <a:p>
            <a:pPr marL="457200" indent="-457200">
              <a:buClr>
                <a:srgbClr val="00B0F0"/>
              </a:buClr>
              <a:buFont typeface="Wingdings" pitchFamily="2" charset="2"/>
              <a:buChar char="§"/>
            </a:pPr>
            <a:r>
              <a:rPr lang="en-GB"/>
              <a:t>Seeking and offering help when needed</a:t>
            </a:r>
          </a:p>
          <a:p>
            <a:endParaRPr lang="en-GB"/>
          </a:p>
        </p:txBody>
      </p:sp>
    </p:spTree>
    <p:extLst>
      <p:ext uri="{BB962C8B-B14F-4D97-AF65-F5344CB8AC3E}">
        <p14:creationId xmlns:p14="http://schemas.microsoft.com/office/powerpoint/2010/main" val="26090875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E5A956-3D42-D24D-ADCB-03C5490ADE44}"/>
              </a:ext>
            </a:extLst>
          </p:cNvPr>
          <p:cNvSpPr txBox="1">
            <a:spLocks/>
          </p:cNvSpPr>
          <p:nvPr/>
        </p:nvSpPr>
        <p:spPr>
          <a:xfrm>
            <a:off x="866333" y="1863148"/>
            <a:ext cx="8347364" cy="808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CORESANSG-REGULAR" panose="020B0503030302020202" pitchFamily="34" charset="77"/>
                <a:ea typeface="+mj-ea"/>
                <a:cs typeface="+mj-cs"/>
              </a:defRPr>
            </a:lvl1pPr>
          </a:lstStyle>
          <a:p>
            <a:r>
              <a:rPr lang="en-GB" dirty="0"/>
              <a:t>Thank you</a:t>
            </a:r>
          </a:p>
        </p:txBody>
      </p:sp>
      <p:sp>
        <p:nvSpPr>
          <p:cNvPr id="5" name="Text Placeholder 2">
            <a:extLst>
              <a:ext uri="{FF2B5EF4-FFF2-40B4-BE49-F238E27FC236}">
                <a16:creationId xmlns:a16="http://schemas.microsoft.com/office/drawing/2014/main" id="{78295D82-C43E-D545-B0DB-4F8C345DB1BF}"/>
              </a:ext>
            </a:extLst>
          </p:cNvPr>
          <p:cNvSpPr txBox="1">
            <a:spLocks/>
          </p:cNvSpPr>
          <p:nvPr/>
        </p:nvSpPr>
        <p:spPr>
          <a:xfrm>
            <a:off x="866333" y="2885282"/>
            <a:ext cx="8347364" cy="241409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CORESANSG-EXTRALIGHT" panose="020B0203030302020202"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CORESANSG-EXTRALIGHT" panose="020B0203030302020202"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CORESANSG-EXTRALIGHT" panose="020B0203030302020202"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CORESANSG-EXTRALIGHT" panose="020B0203030302020202"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CORESANSG-EXTRALIGHT" panose="020B02030303020202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latin typeface="CORESANSG-EXTRALIGHT"/>
              </a:rPr>
              <a:t>Emily Tusiime </a:t>
            </a:r>
            <a:endParaRPr lang="en-GB" sz="1600" dirty="0"/>
          </a:p>
          <a:p>
            <a:r>
              <a:rPr lang="en-GB" sz="1600">
                <a:latin typeface="CORESANSG-EXTRALIGHT"/>
              </a:rPr>
              <a:t>Regional Assessment Lead in East Africa</a:t>
            </a:r>
          </a:p>
          <a:p>
            <a:r>
              <a:rPr lang="en-GB" sz="1600">
                <a:latin typeface="CORESANSG-EXTRALIGHT"/>
              </a:rPr>
              <a:t>Aga Khan Foundation</a:t>
            </a:r>
          </a:p>
          <a:p>
            <a:endParaRPr lang="en-GB" sz="1600" dirty="0"/>
          </a:p>
          <a:p>
            <a:r>
              <a:rPr lang="en-GB" sz="1600">
                <a:latin typeface="CORESANSG-EXTRALIGHT"/>
              </a:rPr>
              <a:t>Brenda Naggayi</a:t>
            </a:r>
          </a:p>
          <a:p>
            <a:r>
              <a:rPr lang="en-GB" sz="1600">
                <a:latin typeface="CORESANSG-EXTRALIGHT"/>
              </a:rPr>
              <a:t>Home School Teacher</a:t>
            </a:r>
          </a:p>
          <a:p>
            <a:r>
              <a:rPr lang="en-GB" sz="1600">
                <a:latin typeface="CORESANSG-EXTRALIGHT"/>
              </a:rPr>
              <a:t>Kampala - Uganda</a:t>
            </a:r>
          </a:p>
          <a:p>
            <a:endParaRPr lang="en-GB" sz="1600" dirty="0"/>
          </a:p>
        </p:txBody>
      </p:sp>
    </p:spTree>
    <p:extLst>
      <p:ext uri="{BB962C8B-B14F-4D97-AF65-F5344CB8AC3E}">
        <p14:creationId xmlns:p14="http://schemas.microsoft.com/office/powerpoint/2010/main" val="1528022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051D0300-8A72-9B40-8A58-06048B1B953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78590" y="3605296"/>
            <a:ext cx="11034820" cy="3000635"/>
          </a:xfrm>
          <a:prstGeom prst="rect">
            <a:avLst/>
          </a:prstGeom>
        </p:spPr>
      </p:pic>
      <p:sp>
        <p:nvSpPr>
          <p:cNvPr id="4" name="Title 2">
            <a:extLst>
              <a:ext uri="{FF2B5EF4-FFF2-40B4-BE49-F238E27FC236}">
                <a16:creationId xmlns:a16="http://schemas.microsoft.com/office/drawing/2014/main" id="{70C1D2D9-1F42-2646-9D73-E01188FB7855}"/>
              </a:ext>
            </a:extLst>
          </p:cNvPr>
          <p:cNvSpPr txBox="1">
            <a:spLocks/>
          </p:cNvSpPr>
          <p:nvPr/>
        </p:nvSpPr>
        <p:spPr>
          <a:xfrm>
            <a:off x="1932037" y="2337853"/>
            <a:ext cx="8327926" cy="1325563"/>
          </a:xfrm>
          <a:prstGeom prst="rect">
            <a:avLst/>
          </a:prstGeom>
        </p:spPr>
        <p:txBody>
          <a:bodyPr>
            <a:normAutofit fontScale="97500"/>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pPr algn="ctr"/>
            <a:r>
              <a:rPr lang="en-GB" sz="4000" dirty="0">
                <a:solidFill>
                  <a:srgbClr val="00B0F0"/>
                </a:solidFill>
              </a:rPr>
              <a:t>WITH MANY THANKS TO OUR GLOBAL COALITION OF PARTNERS</a:t>
            </a:r>
          </a:p>
        </p:txBody>
      </p:sp>
      <p:sp>
        <p:nvSpPr>
          <p:cNvPr id="5" name="Rectangle 4">
            <a:extLst>
              <a:ext uri="{FF2B5EF4-FFF2-40B4-BE49-F238E27FC236}">
                <a16:creationId xmlns:a16="http://schemas.microsoft.com/office/drawing/2014/main" id="{3C3A5174-B89E-2541-92A4-DAA1C2A42E51}"/>
              </a:ext>
            </a:extLst>
          </p:cNvPr>
          <p:cNvSpPr/>
          <p:nvPr/>
        </p:nvSpPr>
        <p:spPr>
          <a:xfrm>
            <a:off x="9759820" y="6251510"/>
            <a:ext cx="2432180" cy="606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text, window&#10;&#10;Description automatically generated">
            <a:extLst>
              <a:ext uri="{FF2B5EF4-FFF2-40B4-BE49-F238E27FC236}">
                <a16:creationId xmlns:a16="http://schemas.microsoft.com/office/drawing/2014/main" id="{9DE5D9E4-4F07-B945-A53C-D1399465D6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66233" y="375361"/>
            <a:ext cx="3059534" cy="1583759"/>
          </a:xfrm>
          <a:prstGeom prst="rect">
            <a:avLst/>
          </a:prstGeom>
        </p:spPr>
      </p:pic>
    </p:spTree>
    <p:extLst>
      <p:ext uri="{BB962C8B-B14F-4D97-AF65-F5344CB8AC3E}">
        <p14:creationId xmlns:p14="http://schemas.microsoft.com/office/powerpoint/2010/main" val="219783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46">
            <a:extLst>
              <a:ext uri="{FF2B5EF4-FFF2-40B4-BE49-F238E27FC236}">
                <a16:creationId xmlns:a16="http://schemas.microsoft.com/office/drawing/2014/main" id="{CA7C5A9B-3E88-AE40-99F1-C39ACF648A8A}"/>
              </a:ext>
            </a:extLst>
          </p:cNvPr>
          <p:cNvSpPr txBox="1">
            <a:spLocks noChangeArrowheads="1"/>
          </p:cNvSpPr>
          <p:nvPr/>
        </p:nvSpPr>
        <p:spPr bwMode="auto">
          <a:xfrm>
            <a:off x="1245394" y="3942030"/>
            <a:ext cx="9963150" cy="233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US" altLang="en-PT" sz="1500">
              <a:solidFill>
                <a:schemeClr val="accent1"/>
              </a:solidFill>
              <a:latin typeface="CoreSansG-Regular" panose="020B0503030302020202" pitchFamily="34" charset="77"/>
              <a:sym typeface="Lato" panose="020F0502020204030203" pitchFamily="34" charset="77"/>
            </a:endParaRPr>
          </a:p>
        </p:txBody>
      </p:sp>
      <p:sp>
        <p:nvSpPr>
          <p:cNvPr id="10" name="Rectangle 9">
            <a:extLst>
              <a:ext uri="{FF2B5EF4-FFF2-40B4-BE49-F238E27FC236}">
                <a16:creationId xmlns:a16="http://schemas.microsoft.com/office/drawing/2014/main" id="{11940BFA-AF63-C744-9B37-F115F9623B46}"/>
              </a:ext>
            </a:extLst>
          </p:cNvPr>
          <p:cNvSpPr/>
          <p:nvPr/>
        </p:nvSpPr>
        <p:spPr>
          <a:xfrm>
            <a:off x="1588" y="6766452"/>
            <a:ext cx="12188825" cy="125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16" name="Title 1">
            <a:extLst>
              <a:ext uri="{FF2B5EF4-FFF2-40B4-BE49-F238E27FC236}">
                <a16:creationId xmlns:a16="http://schemas.microsoft.com/office/drawing/2014/main" id="{0198530B-3E58-F048-AB03-EC77A2C7D5B7}"/>
              </a:ext>
            </a:extLst>
          </p:cNvPr>
          <p:cNvSpPr txBox="1">
            <a:spLocks/>
          </p:cNvSpPr>
          <p:nvPr/>
        </p:nvSpPr>
        <p:spPr>
          <a:xfrm>
            <a:off x="3081833" y="772726"/>
            <a:ext cx="6290272" cy="80861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r>
              <a:rPr lang="en-GB">
                <a:solidFill>
                  <a:srgbClr val="00B0F0"/>
                </a:solidFill>
              </a:rPr>
              <a:t>OUR SIX STEP MODEL</a:t>
            </a:r>
          </a:p>
        </p:txBody>
      </p:sp>
      <p:pic>
        <p:nvPicPr>
          <p:cNvPr id="3" name="Picture 2" descr="Timeline&#10;&#10;Description automatically generated">
            <a:extLst>
              <a:ext uri="{FF2B5EF4-FFF2-40B4-BE49-F238E27FC236}">
                <a16:creationId xmlns:a16="http://schemas.microsoft.com/office/drawing/2014/main" id="{9B696E04-40B6-374E-A189-0AAD9CFA9E0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425" y="1581342"/>
            <a:ext cx="9963150" cy="4535606"/>
          </a:xfrm>
          <a:prstGeom prst="rect">
            <a:avLst/>
          </a:prstGeom>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76E8-47EE-134C-8626-7444027A32BE}"/>
              </a:ext>
            </a:extLst>
          </p:cNvPr>
          <p:cNvSpPr>
            <a:spLocks noGrp="1"/>
          </p:cNvSpPr>
          <p:nvPr>
            <p:ph type="title"/>
          </p:nvPr>
        </p:nvSpPr>
        <p:spPr>
          <a:xfrm>
            <a:off x="2197001" y="1694261"/>
            <a:ext cx="8574665" cy="808616"/>
          </a:xfrm>
        </p:spPr>
        <p:txBody>
          <a:bodyPr>
            <a:normAutofit fontScale="90000"/>
          </a:bodyPr>
          <a:lstStyle/>
          <a:p>
            <a:r>
              <a:rPr lang="en-GB"/>
              <a:t>OUR APPROACH TO ASSESSMENT</a:t>
            </a:r>
            <a:br>
              <a:rPr lang="en-GB"/>
            </a:br>
            <a:r>
              <a:rPr lang="en-GB"/>
              <a:t>Three Underpinning Values:</a:t>
            </a:r>
          </a:p>
        </p:txBody>
      </p:sp>
    </p:spTree>
    <p:extLst>
      <p:ext uri="{BB962C8B-B14F-4D97-AF65-F5344CB8AC3E}">
        <p14:creationId xmlns:p14="http://schemas.microsoft.com/office/powerpoint/2010/main" val="294660059"/>
      </p:ext>
    </p:extLst>
  </p:cSld>
  <p:clrMapOvr>
    <a:masterClrMapping/>
  </p:clrMapOvr>
</p:sld>
</file>

<file path=ppt/theme/theme1.xml><?xml version="1.0" encoding="utf-8"?>
<a:theme xmlns:a="http://schemas.openxmlformats.org/drawingml/2006/main" name="Office Theme">
  <a:themeElements>
    <a:clrScheme name="Schools2030">
      <a:dk1>
        <a:srgbClr val="000000"/>
      </a:dk1>
      <a:lt1>
        <a:srgbClr val="FFFFFF"/>
      </a:lt1>
      <a:dk2>
        <a:srgbClr val="1A396A"/>
      </a:dk2>
      <a:lt2>
        <a:srgbClr val="D9ECF2"/>
      </a:lt2>
      <a:accent1>
        <a:srgbClr val="079AD4"/>
      </a:accent1>
      <a:accent2>
        <a:srgbClr val="F37020"/>
      </a:accent2>
      <a:accent3>
        <a:srgbClr val="61B945"/>
      </a:accent3>
      <a:accent4>
        <a:srgbClr val="FCB817"/>
      </a:accent4>
      <a:accent5>
        <a:srgbClr val="BC1E2C"/>
      </a:accent5>
      <a:accent6>
        <a:srgbClr val="ED1A23"/>
      </a:accent6>
      <a:hlink>
        <a:srgbClr val="EB108E"/>
      </a:hlink>
      <a:folHlink>
        <a:srgbClr val="0293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16187CD67883499BFE6042880430D2" ma:contentTypeVersion="12" ma:contentTypeDescription="Create a new document." ma:contentTypeScope="" ma:versionID="ecacb538e9a21b0544293ca18394fccf">
  <xsd:schema xmlns:xsd="http://www.w3.org/2001/XMLSchema" xmlns:xs="http://www.w3.org/2001/XMLSchema" xmlns:p="http://schemas.microsoft.com/office/2006/metadata/properties" xmlns:ns2="57a34b15-4fad-41dd-9118-7b0e0acfa864" xmlns:ns3="c840022c-09b1-4591-996a-f97be0e97509" targetNamespace="http://schemas.microsoft.com/office/2006/metadata/properties" ma:root="true" ma:fieldsID="12a9755ffc40ddff0effe8d54ed137c7" ns2:_="" ns3:_="">
    <xsd:import namespace="57a34b15-4fad-41dd-9118-7b0e0acfa864"/>
    <xsd:import namespace="c840022c-09b1-4591-996a-f97be0e975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a34b15-4fad-41dd-9118-7b0e0acfa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40022c-09b1-4591-996a-f97be0e975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840022c-09b1-4591-996a-f97be0e97509">
      <UserInfo>
        <DisplayName>Bronwen Magrath</DisplayName>
        <AccountId>23</AccountId>
        <AccountType/>
      </UserInfo>
      <UserInfo>
        <DisplayName>Emily Tusiime</DisplayName>
        <AccountId>75</AccountId>
        <AccountType/>
      </UserInfo>
      <UserInfo>
        <DisplayName>Arjun  Sanyal</DisplayName>
        <AccountId>64</AccountId>
        <AccountType/>
      </UserInfo>
    </SharedWithUsers>
  </documentManagement>
</p:properties>
</file>

<file path=customXml/itemProps1.xml><?xml version="1.0" encoding="utf-8"?>
<ds:datastoreItem xmlns:ds="http://schemas.openxmlformats.org/officeDocument/2006/customXml" ds:itemID="{4635B054-1290-439A-BC7B-218B029BAED7}">
  <ds:schemaRefs>
    <ds:schemaRef ds:uri="57a34b15-4fad-41dd-9118-7b0e0acfa864"/>
    <ds:schemaRef ds:uri="c840022c-09b1-4591-996a-f97be0e975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0E1BD2-3C0D-4AF0-BA93-3229E537EECB}">
  <ds:schemaRefs>
    <ds:schemaRef ds:uri="http://schemas.microsoft.com/sharepoint/v3/contenttype/forms"/>
  </ds:schemaRefs>
</ds:datastoreItem>
</file>

<file path=customXml/itemProps3.xml><?xml version="1.0" encoding="utf-8"?>
<ds:datastoreItem xmlns:ds="http://schemas.openxmlformats.org/officeDocument/2006/customXml" ds:itemID="{D8FBF9AC-066A-404A-9121-39D199CBB5DA}">
  <ds:schemaRefs>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 ds:uri="http://purl.org/dc/dcmitype/"/>
    <ds:schemaRef ds:uri="http://schemas.microsoft.com/office/2006/metadata/properties"/>
    <ds:schemaRef ds:uri="57a34b15-4fad-41dd-9118-7b0e0acfa864"/>
    <ds:schemaRef ds:uri="http://schemas.openxmlformats.org/package/2006/metadata/core-properties"/>
    <ds:schemaRef ds:uri="c840022c-09b1-4591-996a-f97be0e97509"/>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3504</Words>
  <Application>Microsoft Office PowerPoint</Application>
  <PresentationFormat>Ecrã Panorâmico</PresentationFormat>
  <Paragraphs>448</Paragraphs>
  <Slides>75</Slides>
  <Notes>19</Notes>
  <HiddenSlides>0</HiddenSlides>
  <MMClips>0</MMClips>
  <ScaleCrop>false</ScaleCrop>
  <HeadingPairs>
    <vt:vector size="6" baseType="variant">
      <vt:variant>
        <vt:lpstr>Tipos de letra usados</vt:lpstr>
      </vt:variant>
      <vt:variant>
        <vt:i4>13</vt:i4>
      </vt:variant>
      <vt:variant>
        <vt:lpstr>Tema</vt:lpstr>
      </vt:variant>
      <vt:variant>
        <vt:i4>1</vt:i4>
      </vt:variant>
      <vt:variant>
        <vt:lpstr>Títulos dos diapositivos</vt:lpstr>
      </vt:variant>
      <vt:variant>
        <vt:i4>75</vt:i4>
      </vt:variant>
    </vt:vector>
  </HeadingPairs>
  <TitlesOfParts>
    <vt:vector size="89" baseType="lpstr">
      <vt:lpstr>Arial</vt:lpstr>
      <vt:lpstr>Arial,Sans-Serif</vt:lpstr>
      <vt:lpstr>Calibri</vt:lpstr>
      <vt:lpstr>CORESANSG-EXTRALIGHT</vt:lpstr>
      <vt:lpstr>CORESANSG-EXTRALIGHTITALIC</vt:lpstr>
      <vt:lpstr>CoreSansG-Italic</vt:lpstr>
      <vt:lpstr>CORESANSG-LIGHT</vt:lpstr>
      <vt:lpstr>CORESANSG-REGULAR</vt:lpstr>
      <vt:lpstr>CORESANSG-REGULAR</vt:lpstr>
      <vt:lpstr>CORESANSG-THINITALIC</vt:lpstr>
      <vt:lpstr>Lato</vt:lpstr>
      <vt:lpstr>Lato Light</vt:lpstr>
      <vt:lpstr>Wingdings</vt:lpstr>
      <vt:lpstr>Office Theme</vt:lpstr>
      <vt:lpstr>Apresentação do PowerPoint</vt:lpstr>
      <vt:lpstr>SESSION AGENDA</vt:lpstr>
      <vt:lpstr>Apresentação do PowerPoint</vt:lpstr>
      <vt:lpstr>Apresentação do PowerPoint</vt:lpstr>
      <vt:lpstr>WHERE WE WORK</vt:lpstr>
      <vt:lpstr>Apresentação do PowerPoint</vt:lpstr>
      <vt:lpstr>Apresentação do PowerPoint</vt:lpstr>
      <vt:lpstr>Apresentação do PowerPoint</vt:lpstr>
      <vt:lpstr>OUR APPROACH TO ASSESSMENT Three Underpinning Values:</vt:lpstr>
      <vt:lpstr>OUR APPROACH TO ASSESSMENT Three Underpinning Values:</vt:lpstr>
      <vt:lpstr>OUR APPROACH TO ASSESSMENT Three Underpinning Values:</vt:lpstr>
      <vt:lpstr>OUR APPROACH TO ASSESSMENT Three Underpinning Values:</vt:lpstr>
      <vt:lpstr>Apresentação do PowerPoint</vt:lpstr>
      <vt:lpstr>Apresentação do PowerPoint</vt:lpstr>
      <vt:lpstr>Apresentação do PowerPoint</vt:lpstr>
      <vt:lpstr>Apresentação do PowerPoint</vt:lpstr>
      <vt:lpstr>Apresentação do PowerPoint</vt:lpstr>
      <vt:lpstr>Thank you</vt:lpstr>
      <vt:lpstr>RETHINKING RIGOUR IN SCHOOLS2030 ASSESSMENT</vt:lpstr>
      <vt:lpstr>Apresentação do PowerPoint</vt:lpstr>
      <vt:lpstr>1) WHAT DO WE MEAN BY     “RIGOUR”?</vt:lpstr>
      <vt:lpstr>Academic Rigour</vt:lpstr>
      <vt:lpstr>Severity</vt:lpstr>
      <vt:lpstr>Difficulties and unpleasant conditions</vt:lpstr>
      <vt:lpstr>2) RIGOUR IN ASSESSMENTS     AND LEARNING</vt:lpstr>
      <vt:lpstr>…towards action</vt:lpstr>
      <vt:lpstr>Adequate and appropriate</vt:lpstr>
      <vt:lpstr>A context-driven iterative approach – to achieve rigour and reduce risk </vt:lpstr>
      <vt:lpstr>3) THE ROLE OF RIGOUR IN         EXPERIMENTAL INNOVATION</vt:lpstr>
      <vt:lpstr>Apresentação do PowerPoint</vt:lpstr>
      <vt:lpstr>4) TOP-DOWN AND     BOTTOM-UP SOLUTIONS</vt:lpstr>
      <vt:lpstr>Apresentação do PowerPoint</vt:lpstr>
      <vt:lpstr>Apresentação do PowerPoint</vt:lpstr>
      <vt:lpstr>5) POSITIONING THOSE WHO HAVE      THE MOST “SKIN IN THE GAME”</vt:lpstr>
      <vt:lpstr>Apresentação do PowerPoint</vt:lpstr>
      <vt:lpstr>Apresentação do PowerPoint</vt:lpstr>
      <vt:lpstr>Apresentação do PowerPoint</vt:lpstr>
      <vt:lpstr>Thank you</vt:lpstr>
      <vt:lpstr>Apresentação do PowerPoint</vt:lpstr>
      <vt:lpstr>POWER DYNAMICS IN ASSESSMENT - what matters to who</vt:lpstr>
      <vt:lpstr>Apresentação do PowerPoint</vt:lpstr>
      <vt:lpstr>WHAT MATTERS TO POLICY-MAKERS</vt:lpstr>
      <vt:lpstr>WHAT MATTERS TO TEACHERS</vt:lpstr>
      <vt:lpstr>WHAT MATTERS TO TEACHERS CONTINUED</vt:lpstr>
      <vt:lpstr>Apresentação do PowerPoint</vt:lpstr>
      <vt:lpstr>Apresentação do PowerPoint</vt:lpstr>
      <vt:lpstr>REFLECTIONS FROM OUR SELECTION PROCESS</vt:lpstr>
      <vt:lpstr>Apresentação do PowerPoint</vt:lpstr>
      <vt:lpstr>Apresentação do PowerPoint</vt:lpstr>
      <vt:lpstr>References  National Education Policy, 2020, Ministry of Education, Government of India Duflo E, Berry J, Mukerji S and Shotland M, 2015. A wide-angle view of learning: evaluation of the CCE and LEP programmes in Haryana, India  Berry J, Kannan H, Mukerji S and Shotland M, 2018. Failure of Frequent Assessment: An Evaluation of India’s Continuous and Comprehensive Evaluation Program  Winthrop R, Ershadi M, 2021. Know Your Parents - A global study of family beliefs, motivations, and sources of information on schooling, Center for Universal Education at Brookings   </vt:lpstr>
      <vt:lpstr>DEFINING WHAT GETS MEASURED IN UGANDA</vt:lpstr>
      <vt:lpstr>WHAT GETS MEASURED  IN UGANDA?</vt:lpstr>
      <vt:lpstr>Apresentação do PowerPoint</vt:lpstr>
      <vt:lpstr>Apresentação do PowerPoint</vt:lpstr>
      <vt:lpstr>Apresentação do PowerPoint</vt:lpstr>
      <vt:lpstr>WHAT GETS MEASURED GETS IMPROVED </vt:lpstr>
      <vt:lpstr>Apresentação do PowerPoint</vt:lpstr>
      <vt:lpstr>Apresentação do PowerPoint</vt:lpstr>
      <vt:lpstr>Apresentação do PowerPoint</vt:lpstr>
      <vt:lpstr>CREATIVITY</vt:lpstr>
      <vt:lpstr>Apresentação do PowerPoint</vt:lpstr>
      <vt:lpstr>CULTURE</vt:lpstr>
      <vt:lpstr>Apresentação do PowerPoint</vt:lpstr>
      <vt:lpstr>Apresentação do PowerPoint</vt:lpstr>
      <vt:lpstr>Apresentação do PowerPoint</vt:lpstr>
      <vt:lpstr>EMPATHY</vt:lpstr>
      <vt:lpstr>Apresentação do PowerPoint</vt:lpstr>
      <vt:lpstr>Apresentação do PowerPoint</vt:lpstr>
      <vt:lpstr>Apresentação do PowerPoint</vt:lpstr>
      <vt:lpstr>RATIONALE CONTINUED</vt:lpstr>
      <vt:lpstr>ENTREPRENEURSHIP</vt:lpstr>
      <vt:lpstr>Apresentação do PowerPoint</vt:lpstr>
      <vt:lpstr>RELATIONSHIP-BUILDING</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James</dc:creator>
  <cp:lastModifiedBy>Marcio Bento</cp:lastModifiedBy>
  <cp:revision>3</cp:revision>
  <dcterms:created xsi:type="dcterms:W3CDTF">2021-08-26T15:21:59Z</dcterms:created>
  <dcterms:modified xsi:type="dcterms:W3CDTF">2023-08-02T14:57:03Z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0x010100CB16187CD67883499BFE6042880430D2</vt:lpwstr>
  </property>
</Properties>
</file>